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256" r:id="rId2"/>
    <p:sldId id="315" r:id="rId3"/>
    <p:sldId id="257" r:id="rId4"/>
    <p:sldId id="258" r:id="rId5"/>
    <p:sldId id="259" r:id="rId6"/>
    <p:sldId id="269" r:id="rId7"/>
    <p:sldId id="316" r:id="rId8"/>
    <p:sldId id="312" r:id="rId9"/>
    <p:sldId id="313" r:id="rId10"/>
    <p:sldId id="314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71" r:id="rId21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9A2B8"/>
    <a:srgbClr val="589CC9"/>
    <a:srgbClr val="000000"/>
    <a:srgbClr val="76E82C"/>
    <a:srgbClr val="0007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2" autoAdjust="0"/>
    <p:restoredTop sz="95073" autoAdjust="0"/>
  </p:normalViewPr>
  <p:slideViewPr>
    <p:cSldViewPr snapToGrid="0" snapToObjects="1">
      <p:cViewPr varScale="1">
        <p:scale>
          <a:sx n="119" d="100"/>
          <a:sy n="119" d="100"/>
        </p:scale>
        <p:origin x="704" y="200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C32364-11E1-4744-8EDB-2B06FD78B189}" type="datetimeFigureOut">
              <a:rPr lang="en-US" smtClean="0"/>
              <a:pPr/>
              <a:t>6/12/18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2674CB-DFB9-D64C-87A7-31237D6E8320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351E93-2BEE-374F-ACEF-EB2366034E23}" type="datetimeFigureOut">
              <a:rPr lang="en-US" smtClean="0"/>
              <a:pPr/>
              <a:t>6/12/18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CAA4E0-A3A1-5D42-8904-025F1C58E9EC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Shape 1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09752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4930" y="83281"/>
            <a:ext cx="8670471" cy="386171"/>
          </a:xfrm>
          <a:prstGeom prst="rect">
            <a:avLst/>
          </a:prstGeom>
        </p:spPr>
        <p:txBody>
          <a:bodyPr anchor="ctr"/>
          <a:lstStyle>
            <a:lvl1pPr algn="l">
              <a:defRPr sz="3600" b="0">
                <a:solidFill>
                  <a:schemeClr val="accent2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  <a:endParaRPr kumimoji="0"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244930" y="591911"/>
            <a:ext cx="8670471" cy="4002712"/>
          </a:xfrm>
        </p:spPr>
        <p:txBody>
          <a:bodyPr/>
          <a:lstStyle>
            <a:lvl1pP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2pPr>
            <a:lvl3pPr>
              <a:buClr>
                <a:srgbClr val="69A2B8"/>
              </a:buCl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3pPr>
            <a:lvl4pP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4pPr>
            <a:lvl5pPr>
              <a:buClrTx/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5pPr>
          </a:lstStyle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LSST Corporation Executive Board – 4/18/18</a:t>
            </a:r>
          </a:p>
        </p:txBody>
      </p:sp>
      <p:sp>
        <p:nvSpPr>
          <p:cNvPr id="14" name="Slide Number Placeholder 18"/>
          <p:cNvSpPr>
            <a:spLocks noGrp="1"/>
          </p:cNvSpPr>
          <p:nvPr>
            <p:ph type="sldNum" sz="quarter" idx="4"/>
          </p:nvPr>
        </p:nvSpPr>
        <p:spPr>
          <a:xfrm>
            <a:off x="6781800" y="4869657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EC1DA482-8C3D-1B46-9517-60E4661D655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235857" y="1925407"/>
            <a:ext cx="8790214" cy="646331"/>
          </a:xfrm>
          <a:prstGeom prst="rect">
            <a:avLst/>
          </a:prstGeom>
          <a:ln>
            <a:noFill/>
          </a:ln>
        </p:spPr>
        <p:txBody>
          <a:bodyPr wrap="square" rIns="45720" anchor="t">
            <a:spAutoFit/>
          </a:bodyPr>
          <a:lstStyle>
            <a:lvl1pPr algn="ctr">
              <a:defRPr lang="en-US" b="0" i="0" cap="none" baseline="0" dirty="0">
                <a:ln w="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chemeClr val="tx1"/>
                </a:solidFill>
                <a:effectLst>
                  <a:outerShdw blurRad="50800" dist="38100" dir="5400000" algn="t" rotWithShape="0">
                    <a:prstClr val="black">
                      <a:alpha val="50000"/>
                    </a:prstClr>
                  </a:outerShdw>
                </a:effectLst>
                <a:latin typeface="Franklin Gothic Medium"/>
                <a:cs typeface="Franklin Gothic Medium"/>
              </a:defRPr>
            </a:lvl1pPr>
          </a:lstStyle>
          <a:p>
            <a:r>
              <a:rPr kumimoji="0" lang="en-US"/>
              <a:t>Click to edit Master title style</a:t>
            </a:r>
            <a:endParaRPr kumimoji="0" lang="en-US" dirty="0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1331121" y="2449839"/>
            <a:ext cx="6480048" cy="350345"/>
          </a:xfrm>
        </p:spPr>
        <p:txBody>
          <a:bodyPr tIns="0" rIns="45720" bIns="0" anchor="t">
            <a:normAutofit/>
          </a:bodyPr>
          <a:lstStyle>
            <a:lvl1pPr marL="0" indent="0" algn="ctr">
              <a:buNone/>
              <a:defRPr sz="2000">
                <a:solidFill>
                  <a:schemeClr val="bg2">
                    <a:lumMod val="40000"/>
                    <a:lumOff val="60000"/>
                  </a:schemeClr>
                </a:solidFill>
                <a:effectLst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  <a:endParaRPr kumimoji="0"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le Slid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235857" y="1925407"/>
            <a:ext cx="8790214" cy="646331"/>
          </a:xfrm>
          <a:prstGeom prst="rect">
            <a:avLst/>
          </a:prstGeom>
          <a:ln>
            <a:noFill/>
          </a:ln>
        </p:spPr>
        <p:txBody>
          <a:bodyPr wrap="square" rIns="45720" anchor="t">
            <a:spAutoFit/>
          </a:bodyPr>
          <a:lstStyle>
            <a:lvl1pPr algn="ctr">
              <a:defRPr lang="en-US" b="0" i="0" cap="none" baseline="0" dirty="0">
                <a:ln w="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solidFill>
                  <a:schemeClr val="tx1"/>
                </a:solidFill>
                <a:effectLst>
                  <a:outerShdw blurRad="50800" dist="38100" dir="5400000" algn="t" rotWithShape="0">
                    <a:prstClr val="black">
                      <a:alpha val="50000"/>
                    </a:prstClr>
                  </a:outerShdw>
                </a:effectLst>
                <a:latin typeface="Franklin Gothic Medium"/>
                <a:cs typeface="Franklin Gothic Medium"/>
              </a:defRPr>
            </a:lvl1pPr>
          </a:lstStyle>
          <a:p>
            <a:r>
              <a:rPr kumimoji="0" lang="en-US"/>
              <a:t>Click to edit Master title style</a:t>
            </a:r>
            <a:endParaRPr kumimoji="0" lang="en-US" dirty="0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1331121" y="2449839"/>
            <a:ext cx="6480048" cy="350345"/>
          </a:xfrm>
        </p:spPr>
        <p:txBody>
          <a:bodyPr tIns="0" rIns="45720" bIns="0" anchor="t">
            <a:normAutofit/>
          </a:bodyPr>
          <a:lstStyle>
            <a:lvl1pPr marL="0" indent="0" algn="ctr">
              <a:buNone/>
              <a:defRPr sz="2000">
                <a:solidFill>
                  <a:schemeClr val="bg2">
                    <a:lumMod val="40000"/>
                    <a:lumOff val="60000"/>
                  </a:schemeClr>
                </a:solidFill>
                <a:effectLst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  <a:endParaRPr kumimoji="0"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4930" y="83281"/>
            <a:ext cx="8670471" cy="386171"/>
          </a:xfrm>
          <a:prstGeom prst="rect">
            <a:avLst/>
          </a:prstGeom>
        </p:spPr>
        <p:txBody>
          <a:bodyPr anchor="ctr"/>
          <a:lstStyle>
            <a:lvl1pPr algn="l">
              <a:defRPr sz="3600" b="0">
                <a:solidFill>
                  <a:schemeClr val="accent2"/>
                </a:solidFill>
              </a:defRPr>
            </a:lvl1pPr>
          </a:lstStyle>
          <a:p>
            <a:r>
              <a:rPr kumimoji="0" lang="en-US"/>
              <a:t>Click to edit Master title style</a:t>
            </a:r>
            <a:endParaRPr kumimoji="0"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244930" y="591911"/>
            <a:ext cx="8670471" cy="4002712"/>
          </a:xfrm>
        </p:spPr>
        <p:txBody>
          <a:bodyPr/>
          <a:lstStyle>
            <a:lvl1pP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2pPr>
            <a:lvl3pPr>
              <a:buClr>
                <a:srgbClr val="69A2B8"/>
              </a:buCl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3pPr>
            <a:lvl4pPr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4pPr>
            <a:lvl5pPr>
              <a:buClrTx/>
              <a:defRPr>
                <a:solidFill>
                  <a:schemeClr val="bg1">
                    <a:lumMod val="65000"/>
                    <a:lumOff val="35000"/>
                  </a:schemeClr>
                </a:solidFill>
              </a:defRPr>
            </a:lvl5pPr>
          </a:lstStyle>
          <a:p>
            <a:pPr lvl="0" eaLnBrk="1" latinLnBrk="0" hangingPunct="1"/>
            <a:r>
              <a:rPr lang="en-US" dirty="0"/>
              <a:t>Click to edit Master text styles</a:t>
            </a:r>
          </a:p>
          <a:p>
            <a:pPr lvl="1" eaLnBrk="1" latinLnBrk="0" hangingPunct="1"/>
            <a:r>
              <a:rPr lang="en-US" dirty="0"/>
              <a:t>Second level</a:t>
            </a:r>
          </a:p>
          <a:p>
            <a:pPr lvl="2" eaLnBrk="1" latinLnBrk="0" hangingPunct="1"/>
            <a:r>
              <a:rPr lang="en-US" dirty="0"/>
              <a:t>Third level</a:t>
            </a:r>
          </a:p>
          <a:p>
            <a:pPr lvl="3" eaLnBrk="1" latinLnBrk="0" hangingPunct="1"/>
            <a:r>
              <a:rPr lang="en-US" dirty="0"/>
              <a:t>Fourth level</a:t>
            </a:r>
          </a:p>
          <a:p>
            <a:pPr lvl="4" eaLnBrk="1" latinLnBrk="0" hangingPunct="1"/>
            <a:r>
              <a:rPr lang="en-US" dirty="0"/>
              <a:t>Fifth level</a:t>
            </a:r>
            <a:endParaRPr kumimoji="0" lang="en-US" dirty="0"/>
          </a:p>
        </p:txBody>
      </p:sp>
      <p:sp>
        <p:nvSpPr>
          <p:cNvPr id="10" name="Slide Number Placeholder 18"/>
          <p:cNvSpPr>
            <a:spLocks noGrp="1"/>
          </p:cNvSpPr>
          <p:nvPr>
            <p:ph type="sldNum" sz="quarter" idx="4"/>
          </p:nvPr>
        </p:nvSpPr>
        <p:spPr>
          <a:xfrm>
            <a:off x="6781800" y="4869657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EC1DA482-8C3D-1B46-9517-60E4661D655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Footer Placeholder 6"/>
          <p:cNvSpPr>
            <a:spLocks noGrp="1"/>
          </p:cNvSpPr>
          <p:nvPr>
            <p:ph type="ftr" sz="quarter" idx="12"/>
          </p:nvPr>
        </p:nvSpPr>
        <p:spPr>
          <a:xfrm>
            <a:off x="3124200" y="4817578"/>
            <a:ext cx="2895600" cy="273844"/>
          </a:xfrm>
        </p:spPr>
        <p:txBody>
          <a:bodyPr/>
          <a:lstStyle/>
          <a:p>
            <a:r>
              <a:rPr lang="en-US" dirty="0"/>
              <a:t>LSST Corporation Executive Board – 4/18/18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Subtitle copy 6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Text"/>
          <p:cNvSpPr txBox="1">
            <a:spLocks noGrp="1"/>
          </p:cNvSpPr>
          <p:nvPr>
            <p:ph type="body" sz="quarter" idx="13"/>
          </p:nvPr>
        </p:nvSpPr>
        <p:spPr>
          <a:xfrm>
            <a:off x="160734" y="100736"/>
            <a:ext cx="7338739" cy="381745"/>
          </a:xfrm>
          <a:prstGeom prst="rect">
            <a:avLst/>
          </a:prstGeom>
        </p:spPr>
        <p:txBody>
          <a:bodyPr anchor="ctr"/>
          <a:lstStyle>
            <a:lvl1pPr algn="l" defTabSz="123219">
              <a:lnSpc>
                <a:spcPct val="80000"/>
              </a:lnSpc>
              <a:defRPr sz="3586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r>
              <a:t>Title Text</a:t>
            </a:r>
          </a:p>
        </p:txBody>
      </p:sp>
      <p:sp>
        <p:nvSpPr>
          <p:cNvPr id="39" name="Title Text"/>
          <p:cNvSpPr txBox="1">
            <a:spLocks noGrp="1"/>
          </p:cNvSpPr>
          <p:nvPr>
            <p:ph type="body" sz="quarter" idx="14"/>
          </p:nvPr>
        </p:nvSpPr>
        <p:spPr>
          <a:xfrm>
            <a:off x="223242" y="710187"/>
            <a:ext cx="8697516" cy="381745"/>
          </a:xfrm>
          <a:prstGeom prst="rect">
            <a:avLst/>
          </a:prstGeom>
        </p:spPr>
        <p:txBody>
          <a:bodyPr/>
          <a:lstStyle>
            <a:lvl1pPr algn="l" defTabSz="246438">
              <a:lnSpc>
                <a:spcPct val="80000"/>
              </a:lnSpc>
              <a:spcBef>
                <a:spcPts val="1160"/>
              </a:spcBef>
              <a:defRPr sz="2531">
                <a:solidFill>
                  <a:srgbClr val="34A5DA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r>
              <a:t>Title Text</a:t>
            </a:r>
          </a:p>
        </p:txBody>
      </p:sp>
      <p:sp>
        <p:nvSpPr>
          <p:cNvPr id="40" name="Body Level One…"/>
          <p:cNvSpPr txBox="1">
            <a:spLocks noGrp="1"/>
          </p:cNvSpPr>
          <p:nvPr>
            <p:ph type="body" idx="15"/>
          </p:nvPr>
        </p:nvSpPr>
        <p:spPr>
          <a:xfrm>
            <a:off x="285750" y="1038353"/>
            <a:ext cx="8572500" cy="3629641"/>
          </a:xfrm>
          <a:prstGeom prst="rect">
            <a:avLst/>
          </a:prstGeom>
        </p:spPr>
        <p:txBody>
          <a:bodyPr/>
          <a:lstStyle>
            <a:lvl1pPr algn="l">
              <a:lnSpc>
                <a:spcPct val="120000"/>
              </a:lnSpc>
              <a:spcBef>
                <a:spcPts val="527"/>
              </a:spcBef>
              <a:defRPr sz="1424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  <a:lvl2pPr marL="468770" indent="-234385" algn="l">
              <a:lnSpc>
                <a:spcPct val="120000"/>
              </a:lnSpc>
              <a:spcBef>
                <a:spcPts val="527"/>
              </a:spcBef>
              <a:buClr>
                <a:srgbClr val="34A5DA"/>
              </a:buClr>
              <a:buSzPct val="104999"/>
              <a:buFont typeface="Avenir Next"/>
              <a:buChar char="•"/>
              <a:defRPr sz="1424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2pPr>
            <a:lvl3pPr marL="703155" indent="-234385" algn="l">
              <a:lnSpc>
                <a:spcPct val="120000"/>
              </a:lnSpc>
              <a:spcBef>
                <a:spcPts val="527"/>
              </a:spcBef>
              <a:buClr>
                <a:srgbClr val="34A5DA"/>
              </a:buClr>
              <a:buSzPct val="104999"/>
              <a:buFont typeface="Avenir Next"/>
              <a:buChar char="-"/>
              <a:defRPr sz="1424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3pPr>
            <a:lvl4pPr marL="937539" indent="-234385" algn="l">
              <a:lnSpc>
                <a:spcPct val="120000"/>
              </a:lnSpc>
              <a:spcBef>
                <a:spcPts val="527"/>
              </a:spcBef>
              <a:buClr>
                <a:srgbClr val="34A5DA"/>
              </a:buClr>
              <a:buSzPct val="82000"/>
              <a:buFont typeface="Avenir Next"/>
              <a:buChar char="๏"/>
              <a:defRPr sz="1424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4pPr>
            <a:lvl5pPr marL="1171924" indent="-234385" algn="l">
              <a:lnSpc>
                <a:spcPct val="120000"/>
              </a:lnSpc>
              <a:spcBef>
                <a:spcPts val="527"/>
              </a:spcBef>
              <a:buClr>
                <a:srgbClr val="34A5DA"/>
              </a:buClr>
              <a:buSzPct val="78000"/>
              <a:buFont typeface="Avenir Next"/>
              <a:buChar char="✦"/>
              <a:defRPr sz="1424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830389" y="4915793"/>
            <a:ext cx="225386" cy="180826"/>
          </a:xfrm>
          <a:prstGeom prst="rect">
            <a:avLst/>
          </a:prstGeom>
        </p:spPr>
        <p:txBody>
          <a:bodyPr/>
          <a:lstStyle>
            <a:lvl1pPr>
              <a:defRPr sz="738"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51403338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5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987096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8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244930" y="571500"/>
            <a:ext cx="8670471" cy="4129768"/>
          </a:xfrm>
          <a:prstGeom prst="rect">
            <a:avLst/>
          </a:prstGeom>
        </p:spPr>
        <p:txBody>
          <a:bodyPr vert="horz" lIns="0" rIns="0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  <a:endParaRPr kumimoji="0" lang="en-US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3"/>
          </p:nvPr>
        </p:nvSpPr>
        <p:spPr>
          <a:xfrm>
            <a:off x="3124200" y="4817578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AAS 229 - Date - Location</a:t>
            </a:r>
            <a:endParaRPr lang="en-US" dirty="0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4"/>
          </p:nvPr>
        </p:nvSpPr>
        <p:spPr>
          <a:xfrm>
            <a:off x="6781800" y="4821077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EC1DA482-8C3D-1B46-9517-60E4661D655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0" name="Title Placeholder 19"/>
          <p:cNvSpPr>
            <a:spLocks noGrp="1"/>
          </p:cNvSpPr>
          <p:nvPr>
            <p:ph type="title"/>
          </p:nvPr>
        </p:nvSpPr>
        <p:spPr>
          <a:xfrm>
            <a:off x="244929" y="10411"/>
            <a:ext cx="8229600" cy="49444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57" r:id="rId1"/>
    <p:sldLayoutId id="2147483649" r:id="rId2"/>
    <p:sldLayoutId id="2147483650" r:id="rId3"/>
    <p:sldLayoutId id="2147483658" r:id="rId4"/>
    <p:sldLayoutId id="2147483659" r:id="rId5"/>
    <p:sldLayoutId id="2147483660" r:id="rId6"/>
  </p:sldLayoutIdLst>
  <p:hf hdr="0" dt="0"/>
  <p:txStyles>
    <p:titleStyle>
      <a:lvl1pPr algn="l" rtl="0" eaLnBrk="1" latinLnBrk="0" hangingPunct="1">
        <a:spcBef>
          <a:spcPct val="0"/>
        </a:spcBef>
        <a:buNone/>
        <a:defRPr kumimoji="0" sz="3600" kern="1200" cap="none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0" algn="l" rtl="0" eaLnBrk="1" latinLnBrk="0" hangingPunct="1">
        <a:spcBef>
          <a:spcPts val="0"/>
        </a:spcBef>
        <a:buClr>
          <a:schemeClr val="accent1"/>
        </a:buClr>
        <a:buSzPct val="80000"/>
        <a:buFont typeface="Wingdings 2"/>
        <a:buNone/>
        <a:defRPr kumimoji="0" sz="2400" kern="1200" cap="none">
          <a:solidFill>
            <a:schemeClr val="tx1"/>
          </a:solidFill>
          <a:latin typeface="Franklin Gothic Book"/>
          <a:ea typeface="+mn-ea"/>
          <a:cs typeface="+mn-cs"/>
        </a:defRPr>
      </a:lvl1pPr>
      <a:lvl2pPr marL="722376" indent="-274320" algn="l" rtl="0" eaLnBrk="1" latinLnBrk="0" hangingPunct="1">
        <a:spcBef>
          <a:spcPct val="20000"/>
        </a:spcBef>
        <a:buClr>
          <a:schemeClr val="accent1"/>
        </a:buClr>
        <a:buSzPct val="90000"/>
        <a:buFont typeface="Wingdings 2"/>
        <a:buChar char=""/>
        <a:defRPr kumimoji="0" sz="2400" kern="1200">
          <a:solidFill>
            <a:schemeClr val="tx1"/>
          </a:solidFill>
          <a:latin typeface="Franklin Gothic Book"/>
          <a:ea typeface="+mn-ea"/>
          <a:cs typeface="+mn-cs"/>
        </a:defRPr>
      </a:lvl2pPr>
      <a:lvl3pPr marL="1005840" indent="-256032" algn="l" rtl="0" eaLnBrk="1" latinLnBrk="0" hangingPunct="1">
        <a:spcBef>
          <a:spcPct val="20000"/>
        </a:spcBef>
        <a:buClr>
          <a:schemeClr val="accent2"/>
        </a:buClr>
        <a:buSzPct val="85000"/>
        <a:buFont typeface="Arial"/>
        <a:buChar char="○"/>
        <a:defRPr kumimoji="0" sz="2000" kern="1200">
          <a:solidFill>
            <a:schemeClr val="tx1"/>
          </a:solidFill>
          <a:latin typeface="Franklin Gothic Book"/>
          <a:ea typeface="+mn-ea"/>
          <a:cs typeface="+mn-cs"/>
        </a:defRPr>
      </a:lvl3pPr>
      <a:lvl4pPr marL="1280160" indent="-237744" algn="l" rtl="0" eaLnBrk="1" latinLnBrk="0" hangingPunct="1">
        <a:spcBef>
          <a:spcPct val="20000"/>
        </a:spcBef>
        <a:buClr>
          <a:schemeClr val="accent3"/>
        </a:buClr>
        <a:buSzPct val="90000"/>
        <a:buFont typeface="Wingdings 2"/>
        <a:buChar char=""/>
        <a:defRPr kumimoji="0" sz="1800" kern="1200">
          <a:solidFill>
            <a:schemeClr val="tx1"/>
          </a:solidFill>
          <a:latin typeface="Franklin Gothic Book"/>
          <a:ea typeface="+mn-ea"/>
          <a:cs typeface="+mn-cs"/>
        </a:defRPr>
      </a:lvl4pPr>
      <a:lvl5pPr marL="1490472" indent="-182880" algn="l" rtl="0" eaLnBrk="1" latinLnBrk="0" hangingPunct="1">
        <a:spcBef>
          <a:spcPct val="20000"/>
        </a:spcBef>
        <a:buClr>
          <a:schemeClr val="accent4"/>
        </a:buClr>
        <a:buSzPct val="100000"/>
        <a:buFont typeface="Arial"/>
        <a:buChar char="-"/>
        <a:defRPr kumimoji="0" sz="1800" kern="1200">
          <a:solidFill>
            <a:schemeClr val="tx1"/>
          </a:solidFill>
          <a:latin typeface="Franklin Gothic Book"/>
          <a:ea typeface="+mn-ea"/>
          <a:cs typeface="+mn-cs"/>
        </a:defRPr>
      </a:lvl5pPr>
      <a:lvl6pPr marL="1700784" indent="-182880" algn="l" rtl="0" eaLnBrk="1" latinLnBrk="0" hangingPunct="1">
        <a:spcBef>
          <a:spcPct val="20000"/>
        </a:spcBef>
        <a:buClr>
          <a:schemeClr val="accent5"/>
        </a:buClr>
        <a:buFont typeface="Arial"/>
        <a:buChar char="-"/>
        <a:defRPr kumimoji="0" sz="20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100000"/>
        <a:buFont typeface="Arial"/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39696" indent="-182880" algn="l" rtl="0" eaLnBrk="1" latinLnBrk="0" hangingPunct="1">
        <a:spcBef>
          <a:spcPct val="20000"/>
        </a:spcBef>
        <a:buClr>
          <a:schemeClr val="accent6"/>
        </a:buClr>
        <a:buFont typeface="Arial"/>
        <a:buChar char="▪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31720" indent="-182880" algn="l" rtl="0" eaLnBrk="1" latinLnBrk="0" hangingPunct="1">
        <a:spcBef>
          <a:spcPct val="20000"/>
        </a:spcBef>
        <a:buClr>
          <a:schemeClr val="accent6"/>
        </a:buClr>
        <a:buFont typeface="Arial"/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pipelines.lsst.io/install/docker.html#how-to-develop-packages-inside-docker-containers" TargetMode="Externa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docker.com/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arxiv.org/abs/1612.02485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hub.docker.com/explore/" TargetMode="External"/><Relationship Id="rId2" Type="http://schemas.openxmlformats.org/officeDocument/2006/relationships/hyperlink" Target="https://pipelines.lsst.io/install/docker.html" TargetMode="Externa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ocker/labs/tree/master/security" TargetMode="Externa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itle 50"/>
          <p:cNvSpPr>
            <a:spLocks noGrp="1"/>
          </p:cNvSpPr>
          <p:nvPr>
            <p:ph type="ctrTitle"/>
          </p:nvPr>
        </p:nvSpPr>
        <p:spPr>
          <a:xfrm>
            <a:off x="235857" y="1188807"/>
            <a:ext cx="8790214" cy="1200329"/>
          </a:xfrm>
        </p:spPr>
        <p:txBody>
          <a:bodyPr/>
          <a:lstStyle/>
          <a:p>
            <a:r>
              <a:rPr lang="en-IE" dirty="0"/>
              <a:t>LSST software stack and deployment on other architectures</a:t>
            </a:r>
            <a:endParaRPr lang="en-US" dirty="0"/>
          </a:p>
        </p:txBody>
      </p:sp>
      <p:sp>
        <p:nvSpPr>
          <p:cNvPr id="52" name="Subtitle 51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/>
              <a:t>William </a:t>
            </a:r>
            <a:r>
              <a:rPr lang="en-US" dirty="0" err="1"/>
              <a:t>O’Mullane</a:t>
            </a:r>
            <a:r>
              <a:rPr lang="en-US" dirty="0"/>
              <a:t> for Andy Connolly with material from </a:t>
            </a:r>
            <a:r>
              <a:rPr lang="en-IE" dirty="0"/>
              <a:t>Owen </a:t>
            </a:r>
            <a:r>
              <a:rPr lang="en-IE" dirty="0" err="1"/>
              <a:t>Boberg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24AD1E2-2EB0-E940-8E5D-962EC2330BC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File structure for releases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10E895-1529-EC48-8D6F-D9298008ECED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IE" smtClean="0"/>
              <a:t>10</a:t>
            </a:fld>
            <a:endParaRPr lang="en-I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71DD17B-6A9F-914D-9A96-254417A4DD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734" y="611573"/>
            <a:ext cx="7723258" cy="4057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914315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Dockerfile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>
            <a:normAutofit fontScale="77500" lnSpcReduction="20000"/>
          </a:bodyPr>
          <a:lstStyle/>
          <a:p>
            <a:r>
              <a:t>Dockerfile</a:t>
            </a:r>
          </a:p>
        </p:txBody>
      </p:sp>
      <p:sp>
        <p:nvSpPr>
          <p:cNvPr id="117" name="The commands are easy to read and follow"/>
          <p:cNvSpPr txBox="1">
            <a:spLocks noGrp="1"/>
          </p:cNvSpPr>
          <p:nvPr>
            <p:ph type="body" idx="14"/>
          </p:nvPr>
        </p:nvSpPr>
        <p:spPr>
          <a:prstGeom prst="rect">
            <a:avLst/>
          </a:prstGeom>
        </p:spPr>
        <p:txBody>
          <a:bodyPr>
            <a:normAutofit lnSpcReduction="10000"/>
          </a:bodyPr>
          <a:lstStyle/>
          <a:p>
            <a:r>
              <a:t>The commands are easy to read and follow</a:t>
            </a:r>
          </a:p>
        </p:txBody>
      </p:sp>
      <p:pic>
        <p:nvPicPr>
          <p:cNvPr id="119" name="Screen Shot 2018-01-28 at 8.43.58 PM.png" descr="Screen Shot 2018-01-28 at 8.43.58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11697" y="1002058"/>
            <a:ext cx="3365821" cy="3754186"/>
          </a:xfrm>
          <a:prstGeom prst="rect">
            <a:avLst/>
          </a:prstGeom>
          <a:ln w="12700">
            <a:miter lim="400000"/>
          </a:ln>
        </p:spPr>
      </p:pic>
      <p:sp>
        <p:nvSpPr>
          <p:cNvPr id="120" name="Commands in PINK are Docker specific commands."/>
          <p:cNvSpPr txBox="1"/>
          <p:nvPr/>
        </p:nvSpPr>
        <p:spPr>
          <a:xfrm>
            <a:off x="160734" y="1465067"/>
            <a:ext cx="4503437" cy="3003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6789" tIns="26789" rIns="26789" bIns="26789" anchor="ctr">
            <a:spAutoFit/>
          </a:bodyPr>
          <a:lstStyle/>
          <a:p>
            <a:r>
              <a:rPr sz="1600" dirty="0"/>
              <a:t>Commands in </a:t>
            </a:r>
            <a:r>
              <a:rPr sz="1600" b="1" dirty="0">
                <a:solidFill>
                  <a:srgbClr val="DB71C6"/>
                </a:solidFill>
              </a:rPr>
              <a:t>PINK</a:t>
            </a:r>
            <a:r>
              <a:rPr sz="1600" dirty="0"/>
              <a:t> are Docker specific commands.</a:t>
            </a:r>
          </a:p>
        </p:txBody>
      </p:sp>
      <p:sp>
        <p:nvSpPr>
          <p:cNvPr id="121" name="Installing additional software on top of the base image is done here using apt-get and pip."/>
          <p:cNvSpPr txBox="1"/>
          <p:nvPr/>
        </p:nvSpPr>
        <p:spPr>
          <a:xfrm>
            <a:off x="160734" y="3821266"/>
            <a:ext cx="4475287" cy="5465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6789" tIns="26789" rIns="26789" bIns="26789" anchor="ctr">
            <a:spAutoFit/>
          </a:bodyPr>
          <a:lstStyle/>
          <a:p>
            <a:r>
              <a:rPr sz="1600" dirty="0"/>
              <a:t>Installing additional software on top of the base image is done here using apt-get and pip.</a:t>
            </a:r>
          </a:p>
        </p:txBody>
      </p:sp>
      <p:sp>
        <p:nvSpPr>
          <p:cNvPr id="122" name="The base image is pulled FROM Docker hub"/>
          <p:cNvSpPr txBox="1"/>
          <p:nvPr/>
        </p:nvSpPr>
        <p:spPr>
          <a:xfrm>
            <a:off x="160734" y="2679684"/>
            <a:ext cx="4503436" cy="3003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6789" tIns="26789" rIns="26789" bIns="26789" anchor="ctr">
            <a:spAutoFit/>
          </a:bodyPr>
          <a:lstStyle/>
          <a:p>
            <a:r>
              <a:rPr sz="1600" dirty="0"/>
              <a:t>The base image is pulled </a:t>
            </a:r>
            <a:r>
              <a:rPr sz="1600" b="1" dirty="0">
                <a:solidFill>
                  <a:srgbClr val="DB71C6"/>
                </a:solidFill>
              </a:rPr>
              <a:t>FROM</a:t>
            </a:r>
            <a:r>
              <a:rPr sz="1600" dirty="0"/>
              <a:t> Docker hub</a:t>
            </a:r>
          </a:p>
        </p:txBody>
      </p:sp>
      <p:sp>
        <p:nvSpPr>
          <p:cNvPr id="123" name="https://hub.docker.com/r/oboberg/astroml/"/>
          <p:cNvSpPr txBox="1"/>
          <p:nvPr/>
        </p:nvSpPr>
        <p:spPr>
          <a:xfrm>
            <a:off x="4163209" y="4777140"/>
            <a:ext cx="3952721" cy="2695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26789" tIns="26789" rIns="26789" bIns="26789" anchor="ctr">
            <a:spAutoFit/>
          </a:bodyPr>
          <a:lstStyle>
            <a:lvl1pPr>
              <a:defRPr sz="2200" u="sng">
                <a:hlinkClick r:id="" action="ppaction://noaction"/>
              </a:defRPr>
            </a:lvl1pPr>
          </a:lstStyle>
          <a:p>
            <a:pPr>
              <a:defRPr u="none"/>
            </a:pPr>
            <a:r>
              <a:rPr sz="1400" dirty="0"/>
              <a:t>https://</a:t>
            </a:r>
            <a:r>
              <a:rPr sz="1400" dirty="0" err="1"/>
              <a:t>hub.docker.com</a:t>
            </a:r>
            <a:r>
              <a:rPr sz="1400" dirty="0"/>
              <a:t>/r/</a:t>
            </a:r>
            <a:r>
              <a:rPr sz="1400" dirty="0" err="1"/>
              <a:t>oboberg</a:t>
            </a:r>
            <a:r>
              <a:rPr sz="1400" dirty="0"/>
              <a:t>/</a:t>
            </a:r>
            <a:r>
              <a:rPr sz="1400" dirty="0" err="1"/>
              <a:t>astroml</a:t>
            </a:r>
            <a:r>
              <a:rPr sz="1400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2941555840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Docker container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>
            <a:normAutofit fontScale="77500" lnSpcReduction="20000"/>
          </a:bodyPr>
          <a:lstStyle/>
          <a:p>
            <a:r>
              <a:t>Docker container</a:t>
            </a:r>
          </a:p>
        </p:txBody>
      </p:sp>
      <p:sp>
        <p:nvSpPr>
          <p:cNvPr id="126" name="Im in a Docker container, now what?"/>
          <p:cNvSpPr txBox="1">
            <a:spLocks noGrp="1"/>
          </p:cNvSpPr>
          <p:nvPr>
            <p:ph type="body" idx="14"/>
          </p:nvPr>
        </p:nvSpPr>
        <p:spPr>
          <a:prstGeom prst="rect">
            <a:avLst/>
          </a:prstGeom>
        </p:spPr>
        <p:txBody>
          <a:bodyPr>
            <a:normAutofit lnSpcReduction="10000"/>
          </a:bodyPr>
          <a:lstStyle/>
          <a:p>
            <a:r>
              <a:t>Im in a Docker container, now what?</a:t>
            </a:r>
          </a:p>
        </p:txBody>
      </p:sp>
      <p:sp>
        <p:nvSpPr>
          <p:cNvPr id="127" name="You might have these questions:…"/>
          <p:cNvSpPr txBox="1">
            <a:spLocks noGrp="1"/>
          </p:cNvSpPr>
          <p:nvPr>
            <p:ph type="body" idx="15"/>
          </p:nvPr>
        </p:nvSpPr>
        <p:spPr>
          <a:prstGeom prst="rect">
            <a:avLst/>
          </a:prstGeom>
        </p:spPr>
        <p:txBody>
          <a:bodyPr/>
          <a:lstStyle/>
          <a:p>
            <a:pPr marL="234385" indent="-234385">
              <a:buClr>
                <a:srgbClr val="34A5DA"/>
              </a:buClr>
              <a:buSzPct val="104999"/>
              <a:buFont typeface="Avenir Next"/>
              <a:buChar char="•"/>
            </a:pPr>
            <a:r>
              <a:t>You might have these questions:</a:t>
            </a:r>
          </a:p>
          <a:p>
            <a:pPr lvl="1"/>
            <a:r>
              <a:t>How do I get to a command line?</a:t>
            </a:r>
          </a:p>
          <a:p>
            <a:pPr lvl="1"/>
            <a:r>
              <a:t>Where do I write my code?</a:t>
            </a:r>
          </a:p>
          <a:p>
            <a:pPr lvl="1"/>
            <a:r>
              <a:t>Where do I put my data?</a:t>
            </a:r>
          </a:p>
          <a:p>
            <a:pPr lvl="1"/>
            <a:r>
              <a:t>Can I use jupyter lab and/or notebooks?</a:t>
            </a:r>
          </a:p>
          <a:p>
            <a:pPr lvl="1"/>
            <a:r>
              <a:t>How do I save code output and edits?</a:t>
            </a:r>
          </a:p>
        </p:txBody>
      </p:sp>
    </p:spTree>
    <p:extLst>
      <p:ext uri="{BB962C8B-B14F-4D97-AF65-F5344CB8AC3E}">
        <p14:creationId xmlns:p14="http://schemas.microsoft.com/office/powerpoint/2010/main" val="3820477070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Docker container (MAF example)"/>
          <p:cNvSpPr txBox="1">
            <a:spLocks noGrp="1"/>
          </p:cNvSpPr>
          <p:nvPr>
            <p:ph type="body" idx="13"/>
          </p:nvPr>
        </p:nvSpPr>
        <p:spPr>
          <a:xfrm>
            <a:off x="1263551" y="100736"/>
            <a:ext cx="5504054" cy="471495"/>
          </a:xfrm>
          <a:prstGeom prst="rect">
            <a:avLst/>
          </a:prstGeom>
        </p:spPr>
        <p:txBody>
          <a:bodyPr>
            <a:normAutofit fontScale="85000" lnSpcReduction="10000"/>
          </a:bodyPr>
          <a:lstStyle/>
          <a:p>
            <a:r>
              <a:t>Docker container (MAF example)</a:t>
            </a:r>
          </a:p>
        </p:txBody>
      </p:sp>
      <p:sp>
        <p:nvSpPr>
          <p:cNvPr id="131" name="Running the Metric Analysis Framework (MAF)"/>
          <p:cNvSpPr txBox="1">
            <a:spLocks noGrp="1"/>
          </p:cNvSpPr>
          <p:nvPr>
            <p:ph type="body" idx="14"/>
          </p:nvPr>
        </p:nvSpPr>
        <p:spPr>
          <a:prstGeom prst="rect">
            <a:avLst/>
          </a:prstGeom>
        </p:spPr>
        <p:txBody>
          <a:bodyPr>
            <a:normAutofit lnSpcReduction="10000"/>
          </a:bodyPr>
          <a:lstStyle/>
          <a:p>
            <a:r>
              <a:t>Running the Metric Analysis Framework (MAF)</a:t>
            </a:r>
          </a:p>
        </p:txBody>
      </p:sp>
      <p:sp>
        <p:nvSpPr>
          <p:cNvPr id="132" name="How do I get to a command line?…"/>
          <p:cNvSpPr txBox="1">
            <a:spLocks noGrp="1"/>
          </p:cNvSpPr>
          <p:nvPr>
            <p:ph type="body" idx="15"/>
          </p:nvPr>
        </p:nvSpPr>
        <p:spPr>
          <a:xfrm>
            <a:off x="602429" y="3132748"/>
            <a:ext cx="7184260" cy="1844367"/>
          </a:xfrm>
          <a:prstGeom prst="rect">
            <a:avLst/>
          </a:prstGeom>
        </p:spPr>
        <p:txBody>
          <a:bodyPr/>
          <a:lstStyle/>
          <a:p>
            <a:pPr marL="234385" indent="-234385">
              <a:buClr>
                <a:srgbClr val="34A5DA"/>
              </a:buClr>
              <a:buSzPct val="104999"/>
              <a:buFont typeface="Avenir Next"/>
              <a:buChar char="•"/>
            </a:pPr>
            <a:r>
              <a:rPr dirty="0"/>
              <a:t>How do I get to a command line?</a:t>
            </a:r>
          </a:p>
          <a:p>
            <a:pPr marL="234385" indent="-234385">
              <a:buClr>
                <a:srgbClr val="34A5DA"/>
              </a:buClr>
              <a:buSzPct val="104999"/>
              <a:buFont typeface="Avenir Next"/>
              <a:buChar char="•"/>
            </a:pPr>
            <a:r>
              <a:rPr dirty="0"/>
              <a:t>Where do I write my code?</a:t>
            </a:r>
          </a:p>
          <a:p>
            <a:pPr marL="234385" indent="-234385">
              <a:buClr>
                <a:srgbClr val="34A5DA"/>
              </a:buClr>
              <a:buSzPct val="104999"/>
              <a:buFont typeface="Avenir Next"/>
              <a:buChar char="•"/>
            </a:pPr>
            <a:r>
              <a:rPr dirty="0"/>
              <a:t>Where do I put my data?</a:t>
            </a:r>
          </a:p>
          <a:p>
            <a:pPr marL="234385" indent="-234385">
              <a:buClr>
                <a:srgbClr val="34A5DA"/>
              </a:buClr>
              <a:buSzPct val="104999"/>
              <a:buFont typeface="Avenir Next"/>
              <a:buChar char="•"/>
            </a:pPr>
            <a:r>
              <a:rPr dirty="0"/>
              <a:t>Can I use </a:t>
            </a:r>
            <a:r>
              <a:rPr dirty="0" err="1"/>
              <a:t>jupyter</a:t>
            </a:r>
            <a:r>
              <a:rPr dirty="0"/>
              <a:t> lab and/or notebooks?</a:t>
            </a:r>
          </a:p>
          <a:p>
            <a:pPr marL="234385" indent="-234385">
              <a:buClr>
                <a:srgbClr val="34A5DA"/>
              </a:buClr>
              <a:buSzPct val="104999"/>
              <a:buFont typeface="Avenir Next"/>
              <a:buChar char="•"/>
            </a:pPr>
            <a:r>
              <a:rPr dirty="0"/>
              <a:t>How do I save code output and edits?</a:t>
            </a:r>
          </a:p>
        </p:txBody>
      </p:sp>
      <p:sp>
        <p:nvSpPr>
          <p:cNvPr id="13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792983" y="4915793"/>
            <a:ext cx="114658" cy="180826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13</a:t>
            </a:fld>
            <a:endParaRPr/>
          </a:p>
        </p:txBody>
      </p:sp>
      <p:sp>
        <p:nvSpPr>
          <p:cNvPr id="134" name="docker run -it \…"/>
          <p:cNvSpPr txBox="1"/>
          <p:nvPr/>
        </p:nvSpPr>
        <p:spPr>
          <a:xfrm>
            <a:off x="527125" y="1143824"/>
            <a:ext cx="8272629" cy="16531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26789" tIns="26789" rIns="26789" bIns="26789">
            <a:normAutofit/>
          </a:bodyPr>
          <a:lstStyle/>
          <a:p>
            <a:pPr>
              <a:lnSpc>
                <a:spcPct val="120000"/>
              </a:lnSpc>
              <a:spcBef>
                <a:spcPts val="527"/>
              </a:spcBef>
              <a:defRPr sz="27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1424" dirty="0"/>
              <a:t>docker run -it \ </a:t>
            </a:r>
          </a:p>
          <a:p>
            <a:pPr lvl="6">
              <a:lnSpc>
                <a:spcPct val="120000"/>
              </a:lnSpc>
              <a:spcBef>
                <a:spcPts val="527"/>
              </a:spcBef>
              <a:defRPr sz="27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1424" dirty="0"/>
              <a:t>-v ${PWD}/results:/home/</a:t>
            </a:r>
            <a:r>
              <a:rPr sz="1424" dirty="0" err="1"/>
              <a:t>maf</a:t>
            </a:r>
            <a:r>
              <a:rPr sz="1424" dirty="0"/>
              <a:t>/</a:t>
            </a:r>
            <a:r>
              <a:rPr sz="1424" dirty="0" err="1"/>
              <a:t>docmaf</a:t>
            </a:r>
            <a:r>
              <a:rPr sz="1424" dirty="0"/>
              <a:t>/</a:t>
            </a:r>
            <a:r>
              <a:rPr sz="1424" dirty="0" err="1"/>
              <a:t>maf_local</a:t>
            </a:r>
            <a:r>
              <a:rPr sz="1424" dirty="0"/>
              <a:t> \</a:t>
            </a:r>
          </a:p>
          <a:p>
            <a:pPr lvl="6">
              <a:lnSpc>
                <a:spcPct val="120000"/>
              </a:lnSpc>
              <a:spcBef>
                <a:spcPts val="527"/>
              </a:spcBef>
              <a:defRPr sz="27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1424" dirty="0"/>
              <a:t>-v ${PWD}/</a:t>
            </a:r>
            <a:r>
              <a:rPr sz="1424" dirty="0" err="1"/>
              <a:t>my_repos</a:t>
            </a:r>
            <a:r>
              <a:rPr sz="1424" dirty="0"/>
              <a:t>:/home/</a:t>
            </a:r>
            <a:r>
              <a:rPr sz="1424" dirty="0" err="1"/>
              <a:t>maf</a:t>
            </a:r>
            <a:r>
              <a:rPr sz="1424" dirty="0"/>
              <a:t>/</a:t>
            </a:r>
            <a:r>
              <a:rPr sz="1424" dirty="0" err="1"/>
              <a:t>docmaf</a:t>
            </a:r>
            <a:r>
              <a:rPr sz="1424" dirty="0"/>
              <a:t>/</a:t>
            </a:r>
            <a:r>
              <a:rPr sz="1424" dirty="0" err="1"/>
              <a:t>lsst_repos</a:t>
            </a:r>
            <a:r>
              <a:rPr lang="en-US" sz="1424" dirty="0"/>
              <a:t> </a:t>
            </a:r>
            <a:r>
              <a:rPr sz="1424" dirty="0"/>
              <a:t>\</a:t>
            </a:r>
          </a:p>
          <a:p>
            <a:pPr lvl="6">
              <a:lnSpc>
                <a:spcPct val="120000"/>
              </a:lnSpc>
              <a:spcBef>
                <a:spcPts val="527"/>
              </a:spcBef>
              <a:defRPr sz="27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1424" dirty="0"/>
              <a:t>-p 8888:8888 \</a:t>
            </a:r>
          </a:p>
          <a:p>
            <a:pPr lvl="6">
              <a:lnSpc>
                <a:spcPct val="120000"/>
              </a:lnSpc>
              <a:spcBef>
                <a:spcPts val="527"/>
              </a:spcBef>
              <a:defRPr sz="270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1424" dirty="0" err="1"/>
              <a:t>oboberg</a:t>
            </a:r>
            <a:r>
              <a:rPr sz="1424" dirty="0"/>
              <a:t>/maf:180525</a:t>
            </a:r>
          </a:p>
        </p:txBody>
      </p:sp>
    </p:spTree>
    <p:extLst>
      <p:ext uri="{BB962C8B-B14F-4D97-AF65-F5344CB8AC3E}">
        <p14:creationId xmlns:p14="http://schemas.microsoft.com/office/powerpoint/2010/main" val="1781345062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Docker container (MAF example)"/>
          <p:cNvSpPr txBox="1">
            <a:spLocks noGrp="1"/>
          </p:cNvSpPr>
          <p:nvPr>
            <p:ph type="body" idx="13"/>
          </p:nvPr>
        </p:nvSpPr>
        <p:spPr>
          <a:xfrm>
            <a:off x="1263551" y="100736"/>
            <a:ext cx="5504054" cy="471495"/>
          </a:xfrm>
          <a:prstGeom prst="rect">
            <a:avLst/>
          </a:prstGeom>
        </p:spPr>
        <p:txBody>
          <a:bodyPr>
            <a:normAutofit fontScale="85000" lnSpcReduction="10000"/>
          </a:bodyPr>
          <a:lstStyle/>
          <a:p>
            <a:r>
              <a:t>Docker container (MAF example)</a:t>
            </a:r>
          </a:p>
        </p:txBody>
      </p:sp>
      <p:sp>
        <p:nvSpPr>
          <p:cNvPr id="137" name="Running the Metric Analysis Framework (MAF)"/>
          <p:cNvSpPr txBox="1">
            <a:spLocks noGrp="1"/>
          </p:cNvSpPr>
          <p:nvPr>
            <p:ph type="body" idx="14"/>
          </p:nvPr>
        </p:nvSpPr>
        <p:spPr>
          <a:prstGeom prst="rect">
            <a:avLst/>
          </a:prstGeom>
        </p:spPr>
        <p:txBody>
          <a:bodyPr>
            <a:normAutofit lnSpcReduction="10000"/>
          </a:bodyPr>
          <a:lstStyle/>
          <a:p>
            <a:r>
              <a:t>Running the Metric Analysis Framework (MAF)</a:t>
            </a:r>
          </a:p>
        </p:txBody>
      </p:sp>
      <p:sp>
        <p:nvSpPr>
          <p:cNvPr id="138" name="How do I get to a command line?…"/>
          <p:cNvSpPr txBox="1">
            <a:spLocks noGrp="1"/>
          </p:cNvSpPr>
          <p:nvPr>
            <p:ph type="body" idx="15"/>
          </p:nvPr>
        </p:nvSpPr>
        <p:spPr>
          <a:xfrm>
            <a:off x="731521" y="2829261"/>
            <a:ext cx="7055168" cy="2154830"/>
          </a:xfrm>
          <a:prstGeom prst="rect">
            <a:avLst/>
          </a:prstGeom>
        </p:spPr>
        <p:txBody>
          <a:bodyPr/>
          <a:lstStyle/>
          <a:p>
            <a:pPr marL="234385" indent="-234385">
              <a:buClr>
                <a:srgbClr val="34A5DA"/>
              </a:buClr>
              <a:buSzPct val="104999"/>
              <a:buFont typeface="Avenir Next"/>
              <a:buChar char="•"/>
            </a:pPr>
            <a:r>
              <a:rPr dirty="0"/>
              <a:t>How do I get to a command line?</a:t>
            </a:r>
          </a:p>
          <a:p>
            <a:pPr marL="635306" lvl="2" indent="-166536">
              <a:buClrTx/>
              <a:buSzPct val="75000"/>
              <a:buFontTx/>
              <a:buChar char="•"/>
              <a:defRPr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docker run -it</a:t>
            </a:r>
          </a:p>
          <a:p>
            <a:pPr marL="635306" lvl="2" indent="-166536">
              <a:buClrTx/>
              <a:buSzPct val="75000"/>
              <a:buFontTx/>
              <a:buChar char="•"/>
              <a:defRPr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Starts the container in an interactive mode.</a:t>
            </a:r>
          </a:p>
          <a:p>
            <a:pPr marL="635306" lvl="2" indent="-166536">
              <a:buClrTx/>
              <a:buSzPct val="75000"/>
              <a:buFontTx/>
              <a:buChar char="•"/>
              <a:defRPr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Gives you access to shell inside of the container.</a:t>
            </a:r>
          </a:p>
        </p:txBody>
      </p:sp>
      <p:sp>
        <p:nvSpPr>
          <p:cNvPr id="13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792983" y="4915793"/>
            <a:ext cx="114658" cy="180826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14</a:t>
            </a:fld>
            <a:endParaRPr/>
          </a:p>
        </p:txBody>
      </p:sp>
      <p:sp>
        <p:nvSpPr>
          <p:cNvPr id="140" name="docker run -it \…"/>
          <p:cNvSpPr txBox="1"/>
          <p:nvPr/>
        </p:nvSpPr>
        <p:spPr>
          <a:xfrm>
            <a:off x="473337" y="1229888"/>
            <a:ext cx="7723990" cy="13411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26789" tIns="26789" rIns="26789" bIns="26789">
            <a:normAutofit/>
          </a:bodyPr>
          <a:lstStyle/>
          <a:p>
            <a:pPr defTabSz="224876">
              <a:lnSpc>
                <a:spcPct val="120000"/>
              </a:lnSpc>
              <a:spcBef>
                <a:spcPts val="369"/>
              </a:spcBef>
              <a:defRPr sz="197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1039" dirty="0"/>
              <a:t>docker run -it \ </a:t>
            </a:r>
          </a:p>
          <a:p>
            <a:pPr lvl="6" indent="527969" defTabSz="224876">
              <a:lnSpc>
                <a:spcPct val="120000"/>
              </a:lnSpc>
              <a:spcBef>
                <a:spcPts val="369"/>
              </a:spcBef>
              <a:defRPr sz="197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1039" dirty="0"/>
              <a:t>-v ${PWD}/results:/home/</a:t>
            </a:r>
            <a:r>
              <a:rPr sz="1039" dirty="0" err="1"/>
              <a:t>maf</a:t>
            </a:r>
            <a:r>
              <a:rPr sz="1039" dirty="0"/>
              <a:t>/</a:t>
            </a:r>
            <a:r>
              <a:rPr sz="1039" dirty="0" err="1"/>
              <a:t>docmaf</a:t>
            </a:r>
            <a:r>
              <a:rPr sz="1039" dirty="0"/>
              <a:t>/</a:t>
            </a:r>
            <a:r>
              <a:rPr sz="1039" dirty="0" err="1"/>
              <a:t>maf_local</a:t>
            </a:r>
            <a:r>
              <a:rPr sz="1039" dirty="0"/>
              <a:t> \</a:t>
            </a:r>
          </a:p>
          <a:p>
            <a:pPr lvl="6" indent="527969" defTabSz="224876">
              <a:lnSpc>
                <a:spcPct val="120000"/>
              </a:lnSpc>
              <a:spcBef>
                <a:spcPts val="369"/>
              </a:spcBef>
              <a:defRPr sz="197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1039" dirty="0"/>
              <a:t>-v ${PWD}/</a:t>
            </a:r>
            <a:r>
              <a:rPr sz="1039" dirty="0" err="1"/>
              <a:t>my_repos</a:t>
            </a:r>
            <a:r>
              <a:rPr sz="1039" dirty="0"/>
              <a:t>:/home/</a:t>
            </a:r>
            <a:r>
              <a:rPr sz="1039" dirty="0" err="1"/>
              <a:t>maf</a:t>
            </a:r>
            <a:r>
              <a:rPr sz="1039" dirty="0"/>
              <a:t>/</a:t>
            </a:r>
            <a:r>
              <a:rPr sz="1039" dirty="0" err="1"/>
              <a:t>docmaf</a:t>
            </a:r>
            <a:r>
              <a:rPr sz="1039" dirty="0"/>
              <a:t>/</a:t>
            </a:r>
            <a:r>
              <a:rPr sz="1039" dirty="0" err="1"/>
              <a:t>lsst_repos</a:t>
            </a:r>
            <a:r>
              <a:rPr sz="1039" dirty="0"/>
              <a:t> \</a:t>
            </a:r>
          </a:p>
          <a:p>
            <a:pPr lvl="6" indent="527969" defTabSz="224876">
              <a:lnSpc>
                <a:spcPct val="120000"/>
              </a:lnSpc>
              <a:spcBef>
                <a:spcPts val="369"/>
              </a:spcBef>
              <a:defRPr sz="197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1039" dirty="0"/>
              <a:t>-p 8888:8888 \</a:t>
            </a:r>
          </a:p>
          <a:p>
            <a:pPr lvl="6" indent="527969" defTabSz="224876">
              <a:lnSpc>
                <a:spcPct val="120000"/>
              </a:lnSpc>
              <a:spcBef>
                <a:spcPts val="369"/>
              </a:spcBef>
              <a:defRPr sz="197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1039" dirty="0" err="1"/>
              <a:t>oboberg</a:t>
            </a:r>
            <a:r>
              <a:rPr sz="1039" dirty="0"/>
              <a:t>/maf:180525</a:t>
            </a:r>
          </a:p>
        </p:txBody>
      </p:sp>
    </p:spTree>
    <p:extLst>
      <p:ext uri="{BB962C8B-B14F-4D97-AF65-F5344CB8AC3E}">
        <p14:creationId xmlns:p14="http://schemas.microsoft.com/office/powerpoint/2010/main" val="1616922402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Docker container (MAF example)"/>
          <p:cNvSpPr txBox="1">
            <a:spLocks noGrp="1"/>
          </p:cNvSpPr>
          <p:nvPr>
            <p:ph type="body" idx="13"/>
          </p:nvPr>
        </p:nvSpPr>
        <p:spPr>
          <a:xfrm>
            <a:off x="1263551" y="100736"/>
            <a:ext cx="5504054" cy="471495"/>
          </a:xfrm>
          <a:prstGeom prst="rect">
            <a:avLst/>
          </a:prstGeom>
        </p:spPr>
        <p:txBody>
          <a:bodyPr>
            <a:normAutofit fontScale="85000" lnSpcReduction="10000"/>
          </a:bodyPr>
          <a:lstStyle/>
          <a:p>
            <a:r>
              <a:t>Docker container (MAF example)</a:t>
            </a:r>
          </a:p>
        </p:txBody>
      </p:sp>
      <p:sp>
        <p:nvSpPr>
          <p:cNvPr id="143" name="Running the Metric Analysis Framework (MAF)"/>
          <p:cNvSpPr txBox="1">
            <a:spLocks noGrp="1"/>
          </p:cNvSpPr>
          <p:nvPr>
            <p:ph type="body" idx="14"/>
          </p:nvPr>
        </p:nvSpPr>
        <p:spPr>
          <a:prstGeom prst="rect">
            <a:avLst/>
          </a:prstGeom>
        </p:spPr>
        <p:txBody>
          <a:bodyPr>
            <a:normAutofit lnSpcReduction="10000"/>
          </a:bodyPr>
          <a:lstStyle/>
          <a:p>
            <a:r>
              <a:t>Running the Metric Analysis Framework (MAF)</a:t>
            </a:r>
          </a:p>
        </p:txBody>
      </p:sp>
      <p:sp>
        <p:nvSpPr>
          <p:cNvPr id="144" name="Where do I put my data?…"/>
          <p:cNvSpPr txBox="1">
            <a:spLocks noGrp="1"/>
          </p:cNvSpPr>
          <p:nvPr>
            <p:ph type="body" idx="15"/>
          </p:nvPr>
        </p:nvSpPr>
        <p:spPr>
          <a:xfrm>
            <a:off x="935915" y="2796987"/>
            <a:ext cx="6850773" cy="2185571"/>
          </a:xfrm>
          <a:prstGeom prst="rect">
            <a:avLst/>
          </a:prstGeom>
        </p:spPr>
        <p:txBody>
          <a:bodyPr/>
          <a:lstStyle/>
          <a:p>
            <a:pPr marL="234385" indent="-234385">
              <a:buClr>
                <a:srgbClr val="34A5DA"/>
              </a:buClr>
              <a:buSzPct val="104999"/>
              <a:buFont typeface="Avenir Next"/>
              <a:buChar char="•"/>
            </a:pPr>
            <a:r>
              <a:rPr dirty="0"/>
              <a:t>Where do I put my data?</a:t>
            </a:r>
          </a:p>
          <a:p>
            <a:pPr marL="635306" lvl="2" indent="-166536">
              <a:buClrTx/>
              <a:buSzPct val="75000"/>
              <a:buFontTx/>
              <a:buChar char="•"/>
              <a:defRPr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-v ${PWD}/results:/home/</a:t>
            </a:r>
            <a:r>
              <a:rPr dirty="0" err="1"/>
              <a:t>maf</a:t>
            </a:r>
            <a:r>
              <a:rPr dirty="0"/>
              <a:t>/</a:t>
            </a:r>
            <a:r>
              <a:rPr dirty="0" err="1"/>
              <a:t>docmaf</a:t>
            </a:r>
            <a:r>
              <a:rPr dirty="0"/>
              <a:t>/</a:t>
            </a:r>
            <a:r>
              <a:rPr dirty="0" err="1"/>
              <a:t>maf_local</a:t>
            </a:r>
            <a:r>
              <a:rPr dirty="0"/>
              <a:t> </a:t>
            </a:r>
          </a:p>
          <a:p>
            <a:pPr marL="635306" lvl="2" indent="-166536">
              <a:buClrTx/>
              <a:buSzPct val="75000"/>
              <a:buFontTx/>
              <a:buChar char="•"/>
              <a:defRPr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This option mounts ${PWD}/results on your computer inside the container at /home/</a:t>
            </a:r>
            <a:r>
              <a:rPr dirty="0" err="1"/>
              <a:t>maf</a:t>
            </a:r>
            <a:r>
              <a:rPr dirty="0"/>
              <a:t>/</a:t>
            </a:r>
            <a:r>
              <a:rPr dirty="0" err="1"/>
              <a:t>docmaf</a:t>
            </a:r>
            <a:r>
              <a:rPr dirty="0"/>
              <a:t>/</a:t>
            </a:r>
            <a:r>
              <a:rPr dirty="0" err="1"/>
              <a:t>maf_local</a:t>
            </a:r>
            <a:endParaRPr dirty="0"/>
          </a:p>
          <a:p>
            <a:pPr marL="635306" lvl="2" indent="-166536">
              <a:buClrTx/>
              <a:buSzPct val="75000"/>
              <a:buFontTx/>
              <a:buChar char="•"/>
              <a:defRPr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Any new data put in ${PWD}/results on your computer will be available to use in the Docker container</a:t>
            </a:r>
          </a:p>
        </p:txBody>
      </p:sp>
      <p:sp>
        <p:nvSpPr>
          <p:cNvPr id="14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792983" y="4915793"/>
            <a:ext cx="114658" cy="180826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15</a:t>
            </a:fld>
            <a:endParaRPr/>
          </a:p>
        </p:txBody>
      </p:sp>
      <p:sp>
        <p:nvSpPr>
          <p:cNvPr id="146" name="docker run -it \…"/>
          <p:cNvSpPr txBox="1"/>
          <p:nvPr/>
        </p:nvSpPr>
        <p:spPr>
          <a:xfrm>
            <a:off x="548641" y="1229888"/>
            <a:ext cx="7238048" cy="1330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26789" tIns="26789" rIns="26789" bIns="26789">
            <a:normAutofit/>
          </a:bodyPr>
          <a:lstStyle/>
          <a:p>
            <a:pPr defTabSz="224876">
              <a:lnSpc>
                <a:spcPct val="120000"/>
              </a:lnSpc>
              <a:spcBef>
                <a:spcPts val="369"/>
              </a:spcBef>
              <a:defRPr sz="197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1039" dirty="0"/>
              <a:t>docker run -it \ </a:t>
            </a:r>
          </a:p>
          <a:p>
            <a:pPr lvl="6" indent="527969" defTabSz="224876">
              <a:lnSpc>
                <a:spcPct val="120000"/>
              </a:lnSpc>
              <a:spcBef>
                <a:spcPts val="369"/>
              </a:spcBef>
              <a:defRPr sz="197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1039" dirty="0"/>
              <a:t>-v ${PWD}/results:/home/</a:t>
            </a:r>
            <a:r>
              <a:rPr sz="1039" dirty="0" err="1"/>
              <a:t>maf</a:t>
            </a:r>
            <a:r>
              <a:rPr sz="1039" dirty="0"/>
              <a:t>/</a:t>
            </a:r>
            <a:r>
              <a:rPr sz="1039" dirty="0" err="1"/>
              <a:t>docmaf</a:t>
            </a:r>
            <a:r>
              <a:rPr sz="1039" dirty="0"/>
              <a:t>/</a:t>
            </a:r>
            <a:r>
              <a:rPr sz="1039" dirty="0" err="1"/>
              <a:t>maf_local</a:t>
            </a:r>
            <a:r>
              <a:rPr sz="1039" dirty="0"/>
              <a:t> \</a:t>
            </a:r>
          </a:p>
          <a:p>
            <a:pPr lvl="6" indent="527969" defTabSz="224876">
              <a:lnSpc>
                <a:spcPct val="120000"/>
              </a:lnSpc>
              <a:spcBef>
                <a:spcPts val="369"/>
              </a:spcBef>
              <a:defRPr sz="197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1039" dirty="0"/>
              <a:t>-v ${PWD}/</a:t>
            </a:r>
            <a:r>
              <a:rPr sz="1039" dirty="0" err="1"/>
              <a:t>my_repos</a:t>
            </a:r>
            <a:r>
              <a:rPr sz="1039" dirty="0"/>
              <a:t>:/home/</a:t>
            </a:r>
            <a:r>
              <a:rPr sz="1039" dirty="0" err="1"/>
              <a:t>maf</a:t>
            </a:r>
            <a:r>
              <a:rPr sz="1039" dirty="0"/>
              <a:t>/</a:t>
            </a:r>
            <a:r>
              <a:rPr sz="1039" dirty="0" err="1"/>
              <a:t>docmaf</a:t>
            </a:r>
            <a:r>
              <a:rPr sz="1039" dirty="0"/>
              <a:t>/</a:t>
            </a:r>
            <a:r>
              <a:rPr sz="1039" dirty="0" err="1"/>
              <a:t>lsst_repos</a:t>
            </a:r>
            <a:r>
              <a:rPr sz="1039" dirty="0"/>
              <a:t> \</a:t>
            </a:r>
          </a:p>
          <a:p>
            <a:pPr lvl="6" indent="527969" defTabSz="224876">
              <a:lnSpc>
                <a:spcPct val="120000"/>
              </a:lnSpc>
              <a:spcBef>
                <a:spcPts val="369"/>
              </a:spcBef>
              <a:defRPr sz="197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1039" dirty="0"/>
              <a:t>-p 8888:8888 \</a:t>
            </a:r>
          </a:p>
          <a:p>
            <a:pPr lvl="6" indent="527969" defTabSz="224876">
              <a:lnSpc>
                <a:spcPct val="120000"/>
              </a:lnSpc>
              <a:spcBef>
                <a:spcPts val="369"/>
              </a:spcBef>
              <a:defRPr sz="197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1039" dirty="0" err="1"/>
              <a:t>oboberg</a:t>
            </a:r>
            <a:r>
              <a:rPr sz="1039" dirty="0"/>
              <a:t>/maf:180525</a:t>
            </a:r>
          </a:p>
        </p:txBody>
      </p:sp>
    </p:spTree>
    <p:extLst>
      <p:ext uri="{BB962C8B-B14F-4D97-AF65-F5344CB8AC3E}">
        <p14:creationId xmlns:p14="http://schemas.microsoft.com/office/powerpoint/2010/main" val="2141522695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Docker container (MAF example)"/>
          <p:cNvSpPr txBox="1">
            <a:spLocks noGrp="1"/>
          </p:cNvSpPr>
          <p:nvPr>
            <p:ph type="body" idx="13"/>
          </p:nvPr>
        </p:nvSpPr>
        <p:spPr>
          <a:xfrm>
            <a:off x="1263551" y="100736"/>
            <a:ext cx="5504054" cy="471495"/>
          </a:xfrm>
          <a:prstGeom prst="rect">
            <a:avLst/>
          </a:prstGeom>
        </p:spPr>
        <p:txBody>
          <a:bodyPr>
            <a:normAutofit fontScale="85000" lnSpcReduction="10000"/>
          </a:bodyPr>
          <a:lstStyle/>
          <a:p>
            <a:r>
              <a:t>Docker container (MAF example)</a:t>
            </a:r>
          </a:p>
        </p:txBody>
      </p:sp>
      <p:sp>
        <p:nvSpPr>
          <p:cNvPr id="149" name="Running the Metric Analysis Framework (MAF)"/>
          <p:cNvSpPr txBox="1">
            <a:spLocks noGrp="1"/>
          </p:cNvSpPr>
          <p:nvPr>
            <p:ph type="body" idx="14"/>
          </p:nvPr>
        </p:nvSpPr>
        <p:spPr>
          <a:prstGeom prst="rect">
            <a:avLst/>
          </a:prstGeom>
        </p:spPr>
        <p:txBody>
          <a:bodyPr>
            <a:normAutofit lnSpcReduction="10000"/>
          </a:bodyPr>
          <a:lstStyle/>
          <a:p>
            <a:r>
              <a:t>Running the Metric Analysis Framework (MAF)</a:t>
            </a:r>
          </a:p>
        </p:txBody>
      </p:sp>
      <p:sp>
        <p:nvSpPr>
          <p:cNvPr id="150" name="Where do I write my code?…"/>
          <p:cNvSpPr txBox="1">
            <a:spLocks noGrp="1"/>
          </p:cNvSpPr>
          <p:nvPr>
            <p:ph type="body" idx="15"/>
          </p:nvPr>
        </p:nvSpPr>
        <p:spPr>
          <a:xfrm>
            <a:off x="978947" y="2470314"/>
            <a:ext cx="6807742" cy="2506801"/>
          </a:xfrm>
          <a:prstGeom prst="rect">
            <a:avLst/>
          </a:prstGeom>
        </p:spPr>
        <p:txBody>
          <a:bodyPr>
            <a:normAutofit fontScale="55000" lnSpcReduction="20000"/>
          </a:bodyPr>
          <a:lstStyle/>
          <a:p>
            <a:pPr marL="229697" indent="-229697" defTabSz="301888">
              <a:spcBef>
                <a:spcPts val="475"/>
              </a:spcBef>
              <a:buClr>
                <a:srgbClr val="34A5DA"/>
              </a:buClr>
              <a:buSzPct val="104999"/>
              <a:buFont typeface="Avenir Next"/>
              <a:buChar char="•"/>
              <a:defRPr sz="2646"/>
            </a:pPr>
            <a:r>
              <a:rPr dirty="0"/>
              <a:t>Where do I write my code?</a:t>
            </a:r>
          </a:p>
          <a:p>
            <a:pPr marL="622600" lvl="2" indent="-163206" defTabSz="301888">
              <a:spcBef>
                <a:spcPts val="475"/>
              </a:spcBef>
              <a:buClrTx/>
              <a:buSzPct val="75000"/>
              <a:buFontTx/>
              <a:buChar char="•"/>
              <a:defRPr sz="2646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-v ${PWD}/</a:t>
            </a:r>
            <a:r>
              <a:rPr dirty="0" err="1"/>
              <a:t>my_repos</a:t>
            </a:r>
            <a:r>
              <a:rPr dirty="0"/>
              <a:t>:/home/</a:t>
            </a:r>
            <a:r>
              <a:rPr dirty="0" err="1"/>
              <a:t>maf</a:t>
            </a:r>
            <a:r>
              <a:rPr dirty="0"/>
              <a:t>/</a:t>
            </a:r>
            <a:r>
              <a:rPr dirty="0" err="1"/>
              <a:t>docmaf</a:t>
            </a:r>
            <a:r>
              <a:rPr dirty="0"/>
              <a:t>/</a:t>
            </a:r>
            <a:r>
              <a:rPr dirty="0" err="1"/>
              <a:t>lsst_repos</a:t>
            </a:r>
            <a:r>
              <a:rPr dirty="0"/>
              <a:t> </a:t>
            </a:r>
          </a:p>
          <a:p>
            <a:pPr marL="622600" lvl="2" indent="-163206" defTabSz="301888">
              <a:spcBef>
                <a:spcPts val="475"/>
              </a:spcBef>
              <a:buClrTx/>
              <a:buSzPct val="75000"/>
              <a:buFontTx/>
              <a:buChar char="•"/>
              <a:defRPr sz="2646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Mount ${PWD}/</a:t>
            </a:r>
            <a:r>
              <a:rPr dirty="0" err="1"/>
              <a:t>my_repos</a:t>
            </a:r>
            <a:r>
              <a:rPr dirty="0"/>
              <a:t> on your computer inside the container at the path /home/</a:t>
            </a:r>
            <a:r>
              <a:rPr dirty="0" err="1"/>
              <a:t>maf</a:t>
            </a:r>
            <a:r>
              <a:rPr dirty="0"/>
              <a:t>/</a:t>
            </a:r>
            <a:r>
              <a:rPr dirty="0" err="1"/>
              <a:t>docmaf</a:t>
            </a:r>
            <a:r>
              <a:rPr dirty="0"/>
              <a:t>/</a:t>
            </a:r>
            <a:r>
              <a:rPr dirty="0" err="1"/>
              <a:t>lsst_repos</a:t>
            </a:r>
            <a:endParaRPr dirty="0"/>
          </a:p>
          <a:p>
            <a:pPr marL="622600" lvl="2" indent="-163206" defTabSz="301888">
              <a:spcBef>
                <a:spcPts val="475"/>
              </a:spcBef>
              <a:buClrTx/>
              <a:buSzPct val="75000"/>
              <a:buFontTx/>
              <a:buChar char="•"/>
              <a:defRPr sz="2646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Edit any code in ${PWD}/</a:t>
            </a:r>
            <a:r>
              <a:rPr dirty="0" err="1"/>
              <a:t>my_repos</a:t>
            </a:r>
            <a:r>
              <a:rPr dirty="0"/>
              <a:t> as you normally would on a local editor and the updated code will automatically available in the container</a:t>
            </a:r>
          </a:p>
          <a:p>
            <a:pPr marL="622600" lvl="2" indent="-163206" defTabSz="301888">
              <a:spcBef>
                <a:spcPts val="475"/>
              </a:spcBef>
              <a:buClrTx/>
              <a:buSzPct val="75000"/>
              <a:buFontTx/>
              <a:buChar char="•"/>
              <a:defRPr sz="2646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Switching git branches in ${PWD}/</a:t>
            </a:r>
            <a:r>
              <a:rPr dirty="0" err="1"/>
              <a:t>my_repos</a:t>
            </a:r>
            <a:r>
              <a:rPr dirty="0"/>
              <a:t> will also switch branches in the container</a:t>
            </a:r>
          </a:p>
        </p:txBody>
      </p:sp>
      <p:sp>
        <p:nvSpPr>
          <p:cNvPr id="15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792983" y="4915793"/>
            <a:ext cx="114658" cy="180826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16</a:t>
            </a:fld>
            <a:endParaRPr/>
          </a:p>
        </p:txBody>
      </p:sp>
      <p:sp>
        <p:nvSpPr>
          <p:cNvPr id="152" name="docker run -it \…"/>
          <p:cNvSpPr txBox="1"/>
          <p:nvPr/>
        </p:nvSpPr>
        <p:spPr>
          <a:xfrm>
            <a:off x="451821" y="1091932"/>
            <a:ext cx="7334868" cy="13783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26789" tIns="26789" rIns="26789" bIns="26789">
            <a:normAutofit/>
          </a:bodyPr>
          <a:lstStyle/>
          <a:p>
            <a:pPr defTabSz="224876">
              <a:lnSpc>
                <a:spcPct val="120000"/>
              </a:lnSpc>
              <a:spcBef>
                <a:spcPts val="369"/>
              </a:spcBef>
              <a:defRPr sz="197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1039" dirty="0"/>
              <a:t>docker run -it \ </a:t>
            </a:r>
          </a:p>
          <a:p>
            <a:pPr lvl="6" indent="527969" defTabSz="224876">
              <a:lnSpc>
                <a:spcPct val="120000"/>
              </a:lnSpc>
              <a:spcBef>
                <a:spcPts val="369"/>
              </a:spcBef>
              <a:defRPr sz="197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1039" dirty="0"/>
              <a:t>-v ${PWD}/results:/home/</a:t>
            </a:r>
            <a:r>
              <a:rPr sz="1039" dirty="0" err="1"/>
              <a:t>maf</a:t>
            </a:r>
            <a:r>
              <a:rPr sz="1039" dirty="0"/>
              <a:t>/</a:t>
            </a:r>
            <a:r>
              <a:rPr sz="1039" dirty="0" err="1"/>
              <a:t>docmaf</a:t>
            </a:r>
            <a:r>
              <a:rPr sz="1039" dirty="0"/>
              <a:t>/</a:t>
            </a:r>
            <a:r>
              <a:rPr sz="1039" dirty="0" err="1"/>
              <a:t>maf_local</a:t>
            </a:r>
            <a:r>
              <a:rPr sz="1039" dirty="0"/>
              <a:t> \</a:t>
            </a:r>
          </a:p>
          <a:p>
            <a:pPr lvl="6" indent="527969" defTabSz="224876">
              <a:lnSpc>
                <a:spcPct val="120000"/>
              </a:lnSpc>
              <a:spcBef>
                <a:spcPts val="369"/>
              </a:spcBef>
              <a:defRPr sz="197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1039" dirty="0"/>
              <a:t>-v ${PWD}/</a:t>
            </a:r>
            <a:r>
              <a:rPr sz="1039" dirty="0" err="1"/>
              <a:t>my_repos</a:t>
            </a:r>
            <a:r>
              <a:rPr sz="1039" dirty="0"/>
              <a:t>:/home/</a:t>
            </a:r>
            <a:r>
              <a:rPr sz="1039" dirty="0" err="1"/>
              <a:t>maf</a:t>
            </a:r>
            <a:r>
              <a:rPr sz="1039" dirty="0"/>
              <a:t>/</a:t>
            </a:r>
            <a:r>
              <a:rPr sz="1039" dirty="0" err="1"/>
              <a:t>docmaf</a:t>
            </a:r>
            <a:r>
              <a:rPr sz="1039" dirty="0"/>
              <a:t>/</a:t>
            </a:r>
            <a:r>
              <a:rPr sz="1039" dirty="0" err="1"/>
              <a:t>lsst_repos</a:t>
            </a:r>
            <a:r>
              <a:rPr sz="1039" dirty="0"/>
              <a:t> \</a:t>
            </a:r>
          </a:p>
          <a:p>
            <a:pPr lvl="6" indent="527969" defTabSz="224876">
              <a:lnSpc>
                <a:spcPct val="120000"/>
              </a:lnSpc>
              <a:spcBef>
                <a:spcPts val="369"/>
              </a:spcBef>
              <a:defRPr sz="197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1039" dirty="0"/>
              <a:t>-p 8888:8888 \</a:t>
            </a:r>
          </a:p>
          <a:p>
            <a:pPr lvl="6" indent="527969" defTabSz="224876">
              <a:lnSpc>
                <a:spcPct val="120000"/>
              </a:lnSpc>
              <a:spcBef>
                <a:spcPts val="369"/>
              </a:spcBef>
              <a:defRPr sz="197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1039" dirty="0" err="1"/>
              <a:t>oboberg</a:t>
            </a:r>
            <a:r>
              <a:rPr sz="1039" dirty="0"/>
              <a:t>/maf:180525</a:t>
            </a:r>
          </a:p>
        </p:txBody>
      </p:sp>
    </p:spTree>
    <p:extLst>
      <p:ext uri="{BB962C8B-B14F-4D97-AF65-F5344CB8AC3E}">
        <p14:creationId xmlns:p14="http://schemas.microsoft.com/office/powerpoint/2010/main" val="425390056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Docker container (MAF example)"/>
          <p:cNvSpPr txBox="1">
            <a:spLocks noGrp="1"/>
          </p:cNvSpPr>
          <p:nvPr>
            <p:ph type="body" idx="13"/>
          </p:nvPr>
        </p:nvSpPr>
        <p:spPr>
          <a:xfrm>
            <a:off x="1263551" y="100736"/>
            <a:ext cx="5504054" cy="471495"/>
          </a:xfrm>
          <a:prstGeom prst="rect">
            <a:avLst/>
          </a:prstGeom>
        </p:spPr>
        <p:txBody>
          <a:bodyPr>
            <a:normAutofit fontScale="85000" lnSpcReduction="10000"/>
          </a:bodyPr>
          <a:lstStyle/>
          <a:p>
            <a:r>
              <a:t>Docker container (MAF example)</a:t>
            </a:r>
          </a:p>
        </p:txBody>
      </p:sp>
      <p:sp>
        <p:nvSpPr>
          <p:cNvPr id="155" name="Running the Metric Analysis Framework (MAF)"/>
          <p:cNvSpPr txBox="1">
            <a:spLocks noGrp="1"/>
          </p:cNvSpPr>
          <p:nvPr>
            <p:ph type="body" idx="14"/>
          </p:nvPr>
        </p:nvSpPr>
        <p:spPr>
          <a:prstGeom prst="rect">
            <a:avLst/>
          </a:prstGeom>
        </p:spPr>
        <p:txBody>
          <a:bodyPr>
            <a:normAutofit lnSpcReduction="10000"/>
          </a:bodyPr>
          <a:lstStyle/>
          <a:p>
            <a:r>
              <a:t>Running the Metric Analysis Framework (MAF)</a:t>
            </a:r>
          </a:p>
        </p:txBody>
      </p:sp>
      <p:sp>
        <p:nvSpPr>
          <p:cNvPr id="156" name="A note about LSST software…"/>
          <p:cNvSpPr txBox="1">
            <a:spLocks noGrp="1"/>
          </p:cNvSpPr>
          <p:nvPr>
            <p:ph type="body" idx="15"/>
          </p:nvPr>
        </p:nvSpPr>
        <p:spPr>
          <a:xfrm>
            <a:off x="1086523" y="1229888"/>
            <a:ext cx="6700166" cy="3747227"/>
          </a:xfrm>
          <a:prstGeom prst="rect">
            <a:avLst/>
          </a:prstGeom>
        </p:spPr>
        <p:txBody>
          <a:bodyPr>
            <a:normAutofit fontScale="70000" lnSpcReduction="20000"/>
          </a:bodyPr>
          <a:lstStyle/>
          <a:p>
            <a:pPr marL="140630" indent="-140630" defTabSz="184829">
              <a:lnSpc>
                <a:spcPct val="100000"/>
              </a:lnSpc>
              <a:spcBef>
                <a:spcPts val="844"/>
              </a:spcBef>
              <a:buClr>
                <a:srgbClr val="34A5DA"/>
              </a:buClr>
              <a:buSzPct val="104999"/>
              <a:buFont typeface="Avenir Next"/>
              <a:buChar char="•"/>
              <a:defRPr sz="2820"/>
            </a:pPr>
            <a:r>
              <a:rPr dirty="0"/>
              <a:t>A note about LSST software</a:t>
            </a:r>
          </a:p>
          <a:p>
            <a:pPr marL="381184" lvl="2" indent="-99922" defTabSz="184829">
              <a:spcBef>
                <a:spcPts val="316"/>
              </a:spcBef>
              <a:buClrTx/>
              <a:buSzPct val="75000"/>
              <a:buFontTx/>
              <a:buChar char="•"/>
              <a:defRPr sz="2040">
                <a:latin typeface="Avenir Next"/>
                <a:ea typeface="Avenir Next"/>
                <a:cs typeface="Avenir Next"/>
                <a:sym typeface="Avenir Next"/>
              </a:defRPr>
            </a:pPr>
            <a:r>
              <a:rPr dirty="0"/>
              <a:t>-v ${PWD}/</a:t>
            </a:r>
            <a:r>
              <a:rPr dirty="0" err="1"/>
              <a:t>my_repos</a:t>
            </a:r>
            <a:r>
              <a:rPr dirty="0"/>
              <a:t>:/home/</a:t>
            </a:r>
            <a:r>
              <a:rPr dirty="0" err="1"/>
              <a:t>maf</a:t>
            </a:r>
            <a:r>
              <a:rPr dirty="0"/>
              <a:t>/</a:t>
            </a:r>
            <a:r>
              <a:rPr dirty="0" err="1"/>
              <a:t>docmaf</a:t>
            </a:r>
            <a:r>
              <a:rPr dirty="0"/>
              <a:t>/</a:t>
            </a:r>
            <a:r>
              <a:rPr dirty="0" err="1"/>
              <a:t>lsst_repos</a:t>
            </a:r>
            <a:endParaRPr dirty="0"/>
          </a:p>
          <a:p>
            <a:pPr marL="381184" lvl="2" indent="-99922" defTabSz="184829">
              <a:spcBef>
                <a:spcPts val="316"/>
              </a:spcBef>
              <a:buClrTx/>
              <a:buSzPct val="75000"/>
              <a:buFontTx/>
              <a:buChar char="•"/>
              <a:defRPr sz="2040">
                <a:latin typeface="Avenir Next"/>
                <a:ea typeface="Avenir Next"/>
                <a:cs typeface="Avenir Next"/>
                <a:sym typeface="Avenir Next"/>
              </a:defRPr>
            </a:pPr>
            <a:r>
              <a:rPr dirty="0"/>
              <a:t>Once in the container you can </a:t>
            </a:r>
            <a:r>
              <a:rPr dirty="0" err="1"/>
              <a:t>eups</a:t>
            </a:r>
            <a:r>
              <a:rPr dirty="0"/>
              <a:t> declare and setup packages to run off of a GitHub repos.</a:t>
            </a:r>
          </a:p>
          <a:p>
            <a:pPr marL="381184" lvl="2" indent="-99922" defTabSz="184829">
              <a:spcBef>
                <a:spcPts val="316"/>
              </a:spcBef>
              <a:buClrTx/>
              <a:buSzPct val="75000"/>
              <a:buFontTx/>
              <a:buChar char="•"/>
              <a:defRPr sz="2040">
                <a:latin typeface="Avenir Next"/>
                <a:ea typeface="Avenir Next"/>
                <a:cs typeface="Avenir Next"/>
                <a:sym typeface="Avenir Next"/>
              </a:defRPr>
            </a:pPr>
            <a:r>
              <a:rPr dirty="0"/>
              <a:t>Example:</a:t>
            </a:r>
          </a:p>
          <a:p>
            <a:pPr marL="521814" lvl="3" indent="-99922" defTabSz="184829">
              <a:spcBef>
                <a:spcPts val="316"/>
              </a:spcBef>
              <a:buClrTx/>
              <a:buSzPct val="75000"/>
              <a:buFontTx/>
              <a:buChar char="•"/>
              <a:defRPr sz="2040">
                <a:latin typeface="Avenir Next"/>
                <a:ea typeface="Avenir Next"/>
                <a:cs typeface="Avenir Next"/>
                <a:sym typeface="Avenir Next"/>
              </a:defRPr>
            </a:pPr>
            <a:r>
              <a:rPr dirty="0" err="1"/>
              <a:t>sims_maf</a:t>
            </a:r>
            <a:r>
              <a:rPr dirty="0"/>
              <a:t> is cloned into ${PWD}/</a:t>
            </a:r>
            <a:r>
              <a:rPr dirty="0" err="1"/>
              <a:t>my_repos</a:t>
            </a:r>
            <a:r>
              <a:rPr dirty="0"/>
              <a:t> on my local host</a:t>
            </a:r>
          </a:p>
          <a:p>
            <a:pPr marL="662445" lvl="4" indent="-99922" defTabSz="184829">
              <a:spcBef>
                <a:spcPts val="316"/>
              </a:spcBef>
              <a:buClrTx/>
              <a:buSzPct val="75000"/>
              <a:buFontTx/>
              <a:buChar char="•"/>
              <a:defRPr sz="2040">
                <a:latin typeface="Avenir Next"/>
                <a:ea typeface="Avenir Next"/>
                <a:cs typeface="Avenir Next"/>
                <a:sym typeface="Avenir Next"/>
              </a:defRPr>
            </a:pPr>
            <a:r>
              <a:rPr dirty="0"/>
              <a:t>Once in the container go to /home/</a:t>
            </a:r>
            <a:r>
              <a:rPr dirty="0" err="1"/>
              <a:t>maf</a:t>
            </a:r>
            <a:r>
              <a:rPr dirty="0"/>
              <a:t>/</a:t>
            </a:r>
            <a:r>
              <a:rPr dirty="0" err="1"/>
              <a:t>docmaf</a:t>
            </a:r>
            <a:r>
              <a:rPr dirty="0"/>
              <a:t>/</a:t>
            </a:r>
            <a:r>
              <a:rPr dirty="0" err="1"/>
              <a:t>lsst_repos</a:t>
            </a:r>
            <a:r>
              <a:rPr dirty="0"/>
              <a:t>/</a:t>
            </a:r>
            <a:r>
              <a:rPr dirty="0" err="1"/>
              <a:t>sims_maf</a:t>
            </a:r>
            <a:endParaRPr dirty="0"/>
          </a:p>
          <a:p>
            <a:pPr marL="662445" lvl="4" indent="-99922" defTabSz="184829">
              <a:spcBef>
                <a:spcPts val="316"/>
              </a:spcBef>
              <a:buClrTx/>
              <a:buSzPct val="75000"/>
              <a:buFontTx/>
              <a:buChar char="•"/>
              <a:defRPr sz="2040">
                <a:latin typeface="Avenir Next"/>
                <a:ea typeface="Avenir Next"/>
                <a:cs typeface="Avenir Next"/>
                <a:sym typeface="Avenir Next"/>
              </a:defRPr>
            </a:pPr>
            <a:r>
              <a:rPr dirty="0" err="1"/>
              <a:t>eups</a:t>
            </a:r>
            <a:r>
              <a:rPr dirty="0"/>
              <a:t> declare </a:t>
            </a:r>
            <a:r>
              <a:rPr dirty="0" err="1"/>
              <a:t>sims_maf</a:t>
            </a:r>
            <a:r>
              <a:rPr dirty="0"/>
              <a:t> -r . -t $USER ($USER is </a:t>
            </a:r>
            <a:r>
              <a:rPr dirty="0" err="1"/>
              <a:t>docmaf</a:t>
            </a:r>
            <a:r>
              <a:rPr dirty="0"/>
              <a:t> in this container)</a:t>
            </a:r>
          </a:p>
          <a:p>
            <a:pPr marL="662445" lvl="4" indent="-99922" defTabSz="184829">
              <a:spcBef>
                <a:spcPts val="316"/>
              </a:spcBef>
              <a:buClrTx/>
              <a:buSzPct val="75000"/>
              <a:buFontTx/>
              <a:buChar char="•"/>
              <a:defRPr sz="2040">
                <a:latin typeface="Avenir Next"/>
                <a:ea typeface="Avenir Next"/>
                <a:cs typeface="Avenir Next"/>
                <a:sym typeface="Avenir Next"/>
              </a:defRPr>
            </a:pPr>
            <a:r>
              <a:rPr dirty="0"/>
              <a:t>setup </a:t>
            </a:r>
            <a:r>
              <a:rPr dirty="0" err="1"/>
              <a:t>sims_maf</a:t>
            </a:r>
            <a:r>
              <a:rPr dirty="0"/>
              <a:t> -t $USER</a:t>
            </a:r>
          </a:p>
          <a:p>
            <a:pPr marL="662445" lvl="4" indent="-99922" defTabSz="184829">
              <a:spcBef>
                <a:spcPts val="316"/>
              </a:spcBef>
              <a:buClrTx/>
              <a:buSzPct val="75000"/>
              <a:buFontTx/>
              <a:buChar char="•"/>
              <a:defRPr sz="2040">
                <a:latin typeface="Avenir Next"/>
                <a:ea typeface="Avenir Next"/>
                <a:cs typeface="Avenir Next"/>
                <a:sym typeface="Avenir Next"/>
              </a:defRPr>
            </a:pPr>
            <a:r>
              <a:rPr dirty="0" err="1"/>
              <a:t>scons</a:t>
            </a:r>
            <a:endParaRPr dirty="0"/>
          </a:p>
          <a:p>
            <a:pPr marL="381184" lvl="2" indent="-99922" defTabSz="184829">
              <a:spcBef>
                <a:spcPts val="316"/>
              </a:spcBef>
              <a:buClrTx/>
              <a:buSzPct val="75000"/>
              <a:buFontTx/>
              <a:buChar char="•"/>
              <a:defRPr sz="2040">
                <a:latin typeface="Avenir Next"/>
                <a:ea typeface="Avenir Next"/>
                <a:cs typeface="Avenir Next"/>
                <a:sym typeface="Avenir Next"/>
              </a:defRPr>
            </a:pPr>
            <a:r>
              <a:rPr dirty="0"/>
              <a:t>The container will now be running MAF off of the GitHub repo that is stored (and edited) locally, but mounted in the container.</a:t>
            </a:r>
          </a:p>
          <a:p>
            <a:pPr marL="381184" lvl="2" indent="-99922" defTabSz="184829">
              <a:spcBef>
                <a:spcPts val="316"/>
              </a:spcBef>
              <a:buClrTx/>
              <a:buSzPct val="75000"/>
              <a:buFontTx/>
              <a:buChar char="•"/>
              <a:defRPr sz="2040">
                <a:latin typeface="Avenir Next"/>
                <a:ea typeface="Avenir Next"/>
                <a:cs typeface="Avenir Next"/>
                <a:sym typeface="Avenir Next"/>
              </a:defRPr>
            </a:pPr>
            <a:r>
              <a:rPr dirty="0"/>
              <a:t>See </a:t>
            </a:r>
            <a:r>
              <a:rPr u="sng" dirty="0">
                <a:hlinkClick r:id="rId2"/>
              </a:rPr>
              <a:t>https://pipelines.lsst.io/install/docker.html#how-to-develop-packages-inside-docker-containers</a:t>
            </a:r>
            <a:r>
              <a:rPr dirty="0"/>
              <a:t> for more info.</a:t>
            </a:r>
          </a:p>
        </p:txBody>
      </p:sp>
      <p:sp>
        <p:nvSpPr>
          <p:cNvPr id="15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54094120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Docker container (MAF example)"/>
          <p:cNvSpPr txBox="1">
            <a:spLocks noGrp="1"/>
          </p:cNvSpPr>
          <p:nvPr>
            <p:ph type="body" idx="13"/>
          </p:nvPr>
        </p:nvSpPr>
        <p:spPr>
          <a:xfrm>
            <a:off x="1263551" y="100736"/>
            <a:ext cx="5504054" cy="471495"/>
          </a:xfrm>
          <a:prstGeom prst="rect">
            <a:avLst/>
          </a:prstGeom>
        </p:spPr>
        <p:txBody>
          <a:bodyPr>
            <a:normAutofit fontScale="85000" lnSpcReduction="10000"/>
          </a:bodyPr>
          <a:lstStyle/>
          <a:p>
            <a:r>
              <a:t>Docker container (MAF example)</a:t>
            </a:r>
          </a:p>
        </p:txBody>
      </p:sp>
      <p:sp>
        <p:nvSpPr>
          <p:cNvPr id="160" name="Running the Metric Analysis Framework (MAF)"/>
          <p:cNvSpPr txBox="1">
            <a:spLocks noGrp="1"/>
          </p:cNvSpPr>
          <p:nvPr>
            <p:ph type="body" idx="14"/>
          </p:nvPr>
        </p:nvSpPr>
        <p:spPr>
          <a:prstGeom prst="rect">
            <a:avLst/>
          </a:prstGeom>
        </p:spPr>
        <p:txBody>
          <a:bodyPr>
            <a:normAutofit lnSpcReduction="10000"/>
          </a:bodyPr>
          <a:lstStyle/>
          <a:p>
            <a:r>
              <a:t>Running the Metric Analysis Framework (MAF)</a:t>
            </a:r>
          </a:p>
        </p:txBody>
      </p:sp>
      <p:sp>
        <p:nvSpPr>
          <p:cNvPr id="161" name="Can I use jupyter lab and/or notebooks?…"/>
          <p:cNvSpPr txBox="1">
            <a:spLocks noGrp="1"/>
          </p:cNvSpPr>
          <p:nvPr>
            <p:ph type="body" idx="15"/>
          </p:nvPr>
        </p:nvSpPr>
        <p:spPr>
          <a:xfrm>
            <a:off x="1357313" y="2400237"/>
            <a:ext cx="6429375" cy="2576878"/>
          </a:xfrm>
          <a:prstGeom prst="rect">
            <a:avLst/>
          </a:prstGeom>
        </p:spPr>
        <p:txBody>
          <a:bodyPr>
            <a:normAutofit fontScale="55000" lnSpcReduction="20000"/>
          </a:bodyPr>
          <a:lstStyle/>
          <a:p>
            <a:pPr marL="201571" indent="-201571" defTabSz="264922">
              <a:spcBef>
                <a:spcPts val="422"/>
              </a:spcBef>
              <a:buClr>
                <a:srgbClr val="34A5DA"/>
              </a:buClr>
              <a:buSzPct val="104999"/>
              <a:buFont typeface="Avenir Next"/>
              <a:buChar char="•"/>
              <a:defRPr sz="2322"/>
            </a:pPr>
            <a:r>
              <a:rPr dirty="0"/>
              <a:t>Can I use </a:t>
            </a:r>
            <a:r>
              <a:rPr dirty="0" err="1"/>
              <a:t>jupyter</a:t>
            </a:r>
            <a:r>
              <a:rPr dirty="0"/>
              <a:t> lab and/or notebooks?</a:t>
            </a:r>
          </a:p>
          <a:p>
            <a:pPr marL="546363" lvl="2" indent="-143221" defTabSz="264922">
              <a:spcBef>
                <a:spcPts val="422"/>
              </a:spcBef>
              <a:buClrTx/>
              <a:buSzPct val="75000"/>
              <a:buFontTx/>
              <a:buChar char="•"/>
              <a:defRPr sz="2322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-p 8888:8888</a:t>
            </a:r>
          </a:p>
          <a:p>
            <a:pPr marL="546363" lvl="2" indent="-143221" defTabSz="264922">
              <a:spcBef>
                <a:spcPts val="422"/>
              </a:spcBef>
              <a:buClrTx/>
              <a:buSzPct val="75000"/>
              <a:buFontTx/>
              <a:buChar char="•"/>
              <a:defRPr sz="2322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Read as </a:t>
            </a:r>
            <a:r>
              <a:rPr dirty="0" err="1"/>
              <a:t>host_port:container_port</a:t>
            </a:r>
            <a:endParaRPr dirty="0"/>
          </a:p>
          <a:p>
            <a:pPr marL="546363" lvl="2" indent="-143221" defTabSz="264922">
              <a:spcBef>
                <a:spcPts val="422"/>
              </a:spcBef>
              <a:buClrTx/>
              <a:buSzPct val="75000"/>
              <a:buFontTx/>
              <a:buChar char="•"/>
              <a:defRPr sz="2322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Maps port 8888 of your host to port 8888 in the container</a:t>
            </a:r>
          </a:p>
          <a:p>
            <a:pPr marL="546363" lvl="2" indent="-143221" defTabSz="264922">
              <a:spcBef>
                <a:spcPts val="422"/>
              </a:spcBef>
              <a:buClrTx/>
              <a:buSzPct val="75000"/>
              <a:buFontTx/>
              <a:buChar char="•"/>
              <a:defRPr sz="2322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Command in container:</a:t>
            </a:r>
          </a:p>
          <a:p>
            <a:pPr marL="747934" lvl="3" indent="-143221" defTabSz="264922">
              <a:spcBef>
                <a:spcPts val="422"/>
              </a:spcBef>
              <a:buClrTx/>
              <a:buSzPct val="75000"/>
              <a:buFontTx/>
              <a:buChar char="•"/>
              <a:defRPr sz="2322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 err="1"/>
              <a:t>jupyter</a:t>
            </a:r>
            <a:r>
              <a:rPr dirty="0"/>
              <a:t> lab </a:t>
            </a:r>
            <a:r>
              <a:rPr lang="en-US" dirty="0"/>
              <a:t>--</a:t>
            </a:r>
            <a:r>
              <a:rPr dirty="0" err="1"/>
              <a:t>ip</a:t>
            </a:r>
            <a:r>
              <a:rPr dirty="0"/>
              <a:t>=0.0.0.0 </a:t>
            </a:r>
            <a:r>
              <a:rPr lang="en-US" dirty="0"/>
              <a:t>--</a:t>
            </a:r>
            <a:r>
              <a:rPr dirty="0"/>
              <a:t>no-browser</a:t>
            </a:r>
          </a:p>
          <a:p>
            <a:pPr marL="546363" lvl="2" indent="-143221" defTabSz="264922">
              <a:spcBef>
                <a:spcPts val="422"/>
              </a:spcBef>
              <a:buClrTx/>
              <a:buSzPct val="75000"/>
              <a:buFontTx/>
              <a:buChar char="•"/>
              <a:defRPr sz="2322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Copy and paste the </a:t>
            </a:r>
            <a:r>
              <a:rPr dirty="0" err="1"/>
              <a:t>url</a:t>
            </a:r>
            <a:r>
              <a:rPr dirty="0"/>
              <a:t> you are given into a local browser and start making notebooks</a:t>
            </a:r>
            <a:r>
              <a:rPr lang="en-US" dirty="0"/>
              <a:t> (</a:t>
            </a:r>
            <a:r>
              <a:rPr lang="en-US" dirty="0" err="1"/>
              <a:t>rplace</a:t>
            </a:r>
            <a:r>
              <a:rPr lang="en-US" dirty="0"/>
              <a:t> server with 0.0.0.0</a:t>
            </a:r>
            <a:r>
              <a:rPr dirty="0"/>
              <a:t>.</a:t>
            </a:r>
          </a:p>
          <a:p>
            <a:pPr marL="546363" lvl="2" indent="-143221" defTabSz="264922">
              <a:spcBef>
                <a:spcPts val="422"/>
              </a:spcBef>
              <a:buClrTx/>
              <a:buSzPct val="75000"/>
              <a:buFontTx/>
              <a:buChar char="•"/>
              <a:defRPr sz="2322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This does of course require </a:t>
            </a:r>
            <a:r>
              <a:rPr dirty="0" err="1"/>
              <a:t>jupyter</a:t>
            </a:r>
            <a:r>
              <a:rPr dirty="0"/>
              <a:t> to be installed in the container, which is the case for </a:t>
            </a:r>
            <a:r>
              <a:rPr dirty="0" err="1"/>
              <a:t>oboberg</a:t>
            </a:r>
            <a:r>
              <a:rPr dirty="0"/>
              <a:t>/maf:180525 image.</a:t>
            </a:r>
          </a:p>
        </p:txBody>
      </p:sp>
      <p:sp>
        <p:nvSpPr>
          <p:cNvPr id="16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18</a:t>
            </a:fld>
            <a:endParaRPr/>
          </a:p>
        </p:txBody>
      </p:sp>
      <p:sp>
        <p:nvSpPr>
          <p:cNvPr id="163" name="docker run -it \…"/>
          <p:cNvSpPr txBox="1"/>
          <p:nvPr/>
        </p:nvSpPr>
        <p:spPr>
          <a:xfrm>
            <a:off x="785309" y="1111549"/>
            <a:ext cx="7001380" cy="11703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26789" tIns="26789" rIns="26789" bIns="26789">
            <a:normAutofit fontScale="85000" lnSpcReduction="10000"/>
          </a:bodyPr>
          <a:lstStyle/>
          <a:p>
            <a:pPr defTabSz="224876">
              <a:lnSpc>
                <a:spcPct val="120000"/>
              </a:lnSpc>
              <a:spcBef>
                <a:spcPts val="369"/>
              </a:spcBef>
              <a:defRPr sz="197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1039" dirty="0"/>
              <a:t>docker run -it \ </a:t>
            </a:r>
          </a:p>
          <a:p>
            <a:pPr lvl="6" indent="527969" defTabSz="224876">
              <a:lnSpc>
                <a:spcPct val="120000"/>
              </a:lnSpc>
              <a:spcBef>
                <a:spcPts val="369"/>
              </a:spcBef>
              <a:defRPr sz="197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1039" dirty="0"/>
              <a:t>-v ${PWD}/results:/home/</a:t>
            </a:r>
            <a:r>
              <a:rPr sz="1039" dirty="0" err="1"/>
              <a:t>maf</a:t>
            </a:r>
            <a:r>
              <a:rPr sz="1039" dirty="0"/>
              <a:t>/</a:t>
            </a:r>
            <a:r>
              <a:rPr sz="1039" dirty="0" err="1"/>
              <a:t>docmaf</a:t>
            </a:r>
            <a:r>
              <a:rPr sz="1039" dirty="0"/>
              <a:t>/</a:t>
            </a:r>
            <a:r>
              <a:rPr sz="1039" dirty="0" err="1"/>
              <a:t>maf_local</a:t>
            </a:r>
            <a:r>
              <a:rPr sz="1039" dirty="0"/>
              <a:t> \</a:t>
            </a:r>
          </a:p>
          <a:p>
            <a:pPr lvl="6" indent="527969" defTabSz="224876">
              <a:lnSpc>
                <a:spcPct val="120000"/>
              </a:lnSpc>
              <a:spcBef>
                <a:spcPts val="369"/>
              </a:spcBef>
              <a:defRPr sz="197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1039" dirty="0"/>
              <a:t>-v ${PWD}/</a:t>
            </a:r>
            <a:r>
              <a:rPr lang="en-US" sz="1039"/>
              <a:t>lsst</a:t>
            </a:r>
            <a:r>
              <a:rPr sz="1039"/>
              <a:t>_</a:t>
            </a:r>
            <a:r>
              <a:rPr sz="1039" dirty="0" err="1"/>
              <a:t>repos</a:t>
            </a:r>
            <a:r>
              <a:rPr sz="1039" dirty="0"/>
              <a:t>:/home/</a:t>
            </a:r>
            <a:r>
              <a:rPr sz="1039" dirty="0" err="1"/>
              <a:t>maf</a:t>
            </a:r>
            <a:r>
              <a:rPr sz="1039" dirty="0"/>
              <a:t>/</a:t>
            </a:r>
            <a:r>
              <a:rPr sz="1039" dirty="0" err="1"/>
              <a:t>docmaf</a:t>
            </a:r>
            <a:r>
              <a:rPr sz="1039" dirty="0"/>
              <a:t>/</a:t>
            </a:r>
            <a:r>
              <a:rPr sz="1039" dirty="0" err="1"/>
              <a:t>lsst_repos</a:t>
            </a:r>
            <a:r>
              <a:rPr sz="1039" dirty="0"/>
              <a:t> \</a:t>
            </a:r>
          </a:p>
          <a:p>
            <a:pPr lvl="6" indent="527969" defTabSz="224876">
              <a:lnSpc>
                <a:spcPct val="120000"/>
              </a:lnSpc>
              <a:spcBef>
                <a:spcPts val="369"/>
              </a:spcBef>
              <a:defRPr sz="197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1039" dirty="0"/>
              <a:t>-p 8888:8888 \</a:t>
            </a:r>
          </a:p>
          <a:p>
            <a:pPr lvl="6" indent="527969" defTabSz="224876">
              <a:lnSpc>
                <a:spcPct val="120000"/>
              </a:lnSpc>
              <a:spcBef>
                <a:spcPts val="369"/>
              </a:spcBef>
              <a:defRPr sz="197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1039" dirty="0" err="1"/>
              <a:t>oboberg</a:t>
            </a:r>
            <a:r>
              <a:rPr sz="1039" dirty="0"/>
              <a:t>/maf:180525</a:t>
            </a:r>
          </a:p>
        </p:txBody>
      </p:sp>
    </p:spTree>
    <p:extLst>
      <p:ext uri="{BB962C8B-B14F-4D97-AF65-F5344CB8AC3E}">
        <p14:creationId xmlns:p14="http://schemas.microsoft.com/office/powerpoint/2010/main" val="3896062282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Docker container (MAF example)"/>
          <p:cNvSpPr txBox="1">
            <a:spLocks noGrp="1"/>
          </p:cNvSpPr>
          <p:nvPr>
            <p:ph type="body" idx="13"/>
          </p:nvPr>
        </p:nvSpPr>
        <p:spPr>
          <a:xfrm>
            <a:off x="1263551" y="100736"/>
            <a:ext cx="5504054" cy="471495"/>
          </a:xfrm>
          <a:prstGeom prst="rect">
            <a:avLst/>
          </a:prstGeom>
        </p:spPr>
        <p:txBody>
          <a:bodyPr>
            <a:normAutofit fontScale="85000" lnSpcReduction="10000"/>
          </a:bodyPr>
          <a:lstStyle/>
          <a:p>
            <a:r>
              <a:t>Docker container (MAF example)</a:t>
            </a:r>
          </a:p>
        </p:txBody>
      </p:sp>
      <p:sp>
        <p:nvSpPr>
          <p:cNvPr id="166" name="Running the Metric Analysis Framework (MAF)"/>
          <p:cNvSpPr txBox="1">
            <a:spLocks noGrp="1"/>
          </p:cNvSpPr>
          <p:nvPr>
            <p:ph type="body" idx="14"/>
          </p:nvPr>
        </p:nvSpPr>
        <p:spPr>
          <a:prstGeom prst="rect">
            <a:avLst/>
          </a:prstGeom>
        </p:spPr>
        <p:txBody>
          <a:bodyPr>
            <a:normAutofit lnSpcReduction="10000"/>
          </a:bodyPr>
          <a:lstStyle/>
          <a:p>
            <a:r>
              <a:t>Running the Metric Analysis Framework (MAF)</a:t>
            </a:r>
          </a:p>
        </p:txBody>
      </p:sp>
      <p:sp>
        <p:nvSpPr>
          <p:cNvPr id="167" name="How do I save code output and edits?…"/>
          <p:cNvSpPr txBox="1">
            <a:spLocks noGrp="1"/>
          </p:cNvSpPr>
          <p:nvPr>
            <p:ph type="body" idx="15"/>
          </p:nvPr>
        </p:nvSpPr>
        <p:spPr>
          <a:xfrm>
            <a:off x="978947" y="2534723"/>
            <a:ext cx="7098199" cy="2445618"/>
          </a:xfrm>
          <a:prstGeom prst="rect">
            <a:avLst/>
          </a:prstGeom>
        </p:spPr>
        <p:txBody>
          <a:bodyPr>
            <a:normAutofit fontScale="55000" lnSpcReduction="20000"/>
          </a:bodyPr>
          <a:lstStyle/>
          <a:p>
            <a:pPr marL="201571" indent="-201571" defTabSz="264922">
              <a:spcBef>
                <a:spcPts val="422"/>
              </a:spcBef>
              <a:buClr>
                <a:srgbClr val="34A5DA"/>
              </a:buClr>
              <a:buSzPct val="104999"/>
              <a:buFont typeface="Avenir Next"/>
              <a:buChar char="•"/>
              <a:defRPr sz="2322"/>
            </a:pPr>
            <a:r>
              <a:rPr dirty="0"/>
              <a:t>How do I save code output and edits?</a:t>
            </a:r>
          </a:p>
          <a:p>
            <a:pPr marL="546363" lvl="2" indent="-143221" defTabSz="264922">
              <a:spcBef>
                <a:spcPts val="422"/>
              </a:spcBef>
              <a:buClrTx/>
              <a:buSzPct val="75000"/>
              <a:buFontTx/>
              <a:buChar char="•"/>
              <a:defRPr sz="2322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-v ${PWD}/results:/home/</a:t>
            </a:r>
            <a:r>
              <a:rPr dirty="0" err="1"/>
              <a:t>maf</a:t>
            </a:r>
            <a:r>
              <a:rPr dirty="0"/>
              <a:t>/</a:t>
            </a:r>
            <a:r>
              <a:rPr dirty="0" err="1"/>
              <a:t>docmaf</a:t>
            </a:r>
            <a:r>
              <a:rPr dirty="0"/>
              <a:t>/</a:t>
            </a:r>
            <a:r>
              <a:rPr dirty="0" err="1"/>
              <a:t>maf_local</a:t>
            </a:r>
            <a:endParaRPr dirty="0"/>
          </a:p>
          <a:p>
            <a:pPr marL="546363" lvl="2" indent="-143221" defTabSz="264922">
              <a:spcBef>
                <a:spcPts val="422"/>
              </a:spcBef>
              <a:buClrTx/>
              <a:buSzPct val="75000"/>
              <a:buFontTx/>
              <a:buChar char="•"/>
              <a:defRPr sz="2322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-v ${PWD}/</a:t>
            </a:r>
            <a:r>
              <a:rPr dirty="0" err="1"/>
              <a:t>my_repos</a:t>
            </a:r>
            <a:r>
              <a:rPr dirty="0"/>
              <a:t>:/home/</a:t>
            </a:r>
            <a:r>
              <a:rPr dirty="0" err="1"/>
              <a:t>maf</a:t>
            </a:r>
            <a:r>
              <a:rPr dirty="0"/>
              <a:t>/</a:t>
            </a:r>
            <a:r>
              <a:rPr dirty="0" err="1"/>
              <a:t>docmaf</a:t>
            </a:r>
            <a:r>
              <a:rPr dirty="0"/>
              <a:t>/</a:t>
            </a:r>
            <a:r>
              <a:rPr dirty="0" err="1"/>
              <a:t>lsst_repos</a:t>
            </a:r>
            <a:r>
              <a:rPr dirty="0"/>
              <a:t> </a:t>
            </a:r>
          </a:p>
          <a:p>
            <a:pPr marL="546363" lvl="2" indent="-143221" defTabSz="264922">
              <a:spcBef>
                <a:spcPts val="422"/>
              </a:spcBef>
              <a:buClrTx/>
              <a:buSzPct val="75000"/>
              <a:buFontTx/>
              <a:buChar char="•"/>
              <a:defRPr sz="2322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When in the container, </a:t>
            </a:r>
            <a:r>
              <a:rPr b="1" dirty="0"/>
              <a:t>anything created, edited, or removed</a:t>
            </a:r>
            <a:r>
              <a:rPr dirty="0"/>
              <a:t> in /home/</a:t>
            </a:r>
            <a:r>
              <a:rPr dirty="0" err="1"/>
              <a:t>maf</a:t>
            </a:r>
            <a:r>
              <a:rPr dirty="0"/>
              <a:t>/</a:t>
            </a:r>
            <a:r>
              <a:rPr dirty="0" err="1"/>
              <a:t>docmaf</a:t>
            </a:r>
            <a:r>
              <a:rPr dirty="0"/>
              <a:t>/</a:t>
            </a:r>
            <a:r>
              <a:rPr dirty="0" err="1"/>
              <a:t>maf_local</a:t>
            </a:r>
            <a:r>
              <a:rPr dirty="0"/>
              <a:t> or /home/</a:t>
            </a:r>
            <a:r>
              <a:rPr dirty="0" err="1"/>
              <a:t>maf</a:t>
            </a:r>
            <a:r>
              <a:rPr dirty="0"/>
              <a:t>/</a:t>
            </a:r>
            <a:r>
              <a:rPr dirty="0" err="1"/>
              <a:t>docmaf</a:t>
            </a:r>
            <a:r>
              <a:rPr dirty="0"/>
              <a:t>/</a:t>
            </a:r>
            <a:r>
              <a:rPr dirty="0" err="1"/>
              <a:t>lsst_repos</a:t>
            </a:r>
            <a:r>
              <a:rPr dirty="0"/>
              <a:t> will have the same effect for content in </a:t>
            </a:r>
            <a:r>
              <a:rPr b="1" dirty="0"/>
              <a:t>${PWD}/results</a:t>
            </a:r>
            <a:r>
              <a:rPr dirty="0"/>
              <a:t> and </a:t>
            </a:r>
            <a:r>
              <a:rPr b="1" dirty="0"/>
              <a:t>${PWD}/</a:t>
            </a:r>
            <a:r>
              <a:rPr b="1" dirty="0" err="1"/>
              <a:t>my_repos</a:t>
            </a:r>
            <a:r>
              <a:rPr dirty="0"/>
              <a:t>, respectively.</a:t>
            </a:r>
          </a:p>
          <a:p>
            <a:pPr marL="546363" lvl="2" indent="-143221" defTabSz="264922">
              <a:spcBef>
                <a:spcPts val="422"/>
              </a:spcBef>
              <a:buClrTx/>
              <a:buSzPct val="75000"/>
              <a:buFontTx/>
              <a:buChar char="•"/>
              <a:defRPr sz="2322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Be careful what you mount!</a:t>
            </a:r>
          </a:p>
          <a:p>
            <a:pPr marL="546363" lvl="2" indent="-143221" defTabSz="264922">
              <a:spcBef>
                <a:spcPts val="422"/>
              </a:spcBef>
              <a:buClrTx/>
              <a:buSzPct val="75000"/>
              <a:buFontTx/>
              <a:buChar char="•"/>
              <a:defRPr sz="2322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There are security features to stop you from mounting your root directory</a:t>
            </a:r>
          </a:p>
        </p:txBody>
      </p:sp>
      <p:sp>
        <p:nvSpPr>
          <p:cNvPr id="16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19</a:t>
            </a:fld>
            <a:endParaRPr/>
          </a:p>
        </p:txBody>
      </p:sp>
      <p:sp>
        <p:nvSpPr>
          <p:cNvPr id="169" name="docker run -it \…"/>
          <p:cNvSpPr txBox="1"/>
          <p:nvPr/>
        </p:nvSpPr>
        <p:spPr>
          <a:xfrm>
            <a:off x="527124" y="1193531"/>
            <a:ext cx="7175351" cy="13048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26789" tIns="26789" rIns="26789" bIns="26789">
            <a:normAutofit/>
          </a:bodyPr>
          <a:lstStyle/>
          <a:p>
            <a:pPr defTabSz="224876">
              <a:lnSpc>
                <a:spcPct val="120000"/>
              </a:lnSpc>
              <a:spcBef>
                <a:spcPts val="369"/>
              </a:spcBef>
              <a:defRPr sz="197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1039" dirty="0"/>
              <a:t>docker run -it \ </a:t>
            </a:r>
          </a:p>
          <a:p>
            <a:pPr lvl="6" indent="527969" defTabSz="224876">
              <a:lnSpc>
                <a:spcPct val="120000"/>
              </a:lnSpc>
              <a:spcBef>
                <a:spcPts val="369"/>
              </a:spcBef>
              <a:defRPr sz="197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1039" dirty="0"/>
              <a:t>-v ${PWD}/results:/home/</a:t>
            </a:r>
            <a:r>
              <a:rPr sz="1039" dirty="0" err="1"/>
              <a:t>maf</a:t>
            </a:r>
            <a:r>
              <a:rPr sz="1039" dirty="0"/>
              <a:t>/</a:t>
            </a:r>
            <a:r>
              <a:rPr sz="1039" dirty="0" err="1"/>
              <a:t>docmaf</a:t>
            </a:r>
            <a:r>
              <a:rPr sz="1039" dirty="0"/>
              <a:t>/</a:t>
            </a:r>
            <a:r>
              <a:rPr sz="1039" dirty="0" err="1"/>
              <a:t>maf_local</a:t>
            </a:r>
            <a:r>
              <a:rPr sz="1039" dirty="0"/>
              <a:t> \</a:t>
            </a:r>
          </a:p>
          <a:p>
            <a:pPr lvl="6" indent="527969" defTabSz="224876">
              <a:lnSpc>
                <a:spcPct val="120000"/>
              </a:lnSpc>
              <a:spcBef>
                <a:spcPts val="369"/>
              </a:spcBef>
              <a:defRPr sz="197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1039" dirty="0"/>
              <a:t>-v ${PWD}/</a:t>
            </a:r>
            <a:r>
              <a:rPr sz="1039" dirty="0" err="1"/>
              <a:t>my_repos</a:t>
            </a:r>
            <a:r>
              <a:rPr sz="1039" dirty="0"/>
              <a:t>:/home/</a:t>
            </a:r>
            <a:r>
              <a:rPr sz="1039" dirty="0" err="1"/>
              <a:t>maf</a:t>
            </a:r>
            <a:r>
              <a:rPr sz="1039" dirty="0"/>
              <a:t>/</a:t>
            </a:r>
            <a:r>
              <a:rPr sz="1039" dirty="0" err="1"/>
              <a:t>docmaf</a:t>
            </a:r>
            <a:r>
              <a:rPr sz="1039" dirty="0"/>
              <a:t>/</a:t>
            </a:r>
            <a:r>
              <a:rPr sz="1039" dirty="0" err="1"/>
              <a:t>lsst_repos</a:t>
            </a:r>
            <a:r>
              <a:rPr sz="1039" dirty="0"/>
              <a:t> \</a:t>
            </a:r>
          </a:p>
          <a:p>
            <a:pPr lvl="6" indent="527969" defTabSz="224876">
              <a:lnSpc>
                <a:spcPct val="120000"/>
              </a:lnSpc>
              <a:spcBef>
                <a:spcPts val="369"/>
              </a:spcBef>
              <a:defRPr sz="197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1039" dirty="0"/>
              <a:t>-p 8888:8888 \</a:t>
            </a:r>
          </a:p>
          <a:p>
            <a:pPr lvl="6" indent="527969" defTabSz="224876">
              <a:lnSpc>
                <a:spcPct val="120000"/>
              </a:lnSpc>
              <a:spcBef>
                <a:spcPts val="369"/>
              </a:spcBef>
              <a:defRPr sz="1971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sz="1039" dirty="0" err="1"/>
              <a:t>oboberg</a:t>
            </a:r>
            <a:r>
              <a:rPr sz="1039" dirty="0"/>
              <a:t>/maf:180525</a:t>
            </a:r>
          </a:p>
        </p:txBody>
      </p:sp>
    </p:spTree>
    <p:extLst>
      <p:ext uri="{BB962C8B-B14F-4D97-AF65-F5344CB8AC3E}">
        <p14:creationId xmlns:p14="http://schemas.microsoft.com/office/powerpoint/2010/main" val="1815918697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68029CE-F534-2F48-AB38-A1BC634C9B1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Containers 	and Docker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8DC441-AC09-3145-A679-A48C6D6D7DB0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138532" y="645459"/>
            <a:ext cx="5555652" cy="2883049"/>
          </a:xfrm>
        </p:spPr>
        <p:txBody>
          <a:bodyPr>
            <a:normAutofit/>
          </a:bodyPr>
          <a:lstStyle/>
          <a:p>
            <a:pPr marL="468630" indent="-285750">
              <a:buFont typeface="Arial" panose="020B0604020202020204" pitchFamily="34" charset="0"/>
              <a:buChar char="•"/>
            </a:pPr>
            <a:r>
              <a:rPr lang="en-IE" sz="1800" dirty="0"/>
              <a:t>Packaged piece of software with complete file system it needs to run!</a:t>
            </a:r>
          </a:p>
          <a:p>
            <a:pPr marL="468630" indent="-285750">
              <a:buFont typeface="Arial" panose="020B0604020202020204" pitchFamily="34" charset="0"/>
              <a:buChar char="•"/>
            </a:pPr>
            <a:r>
              <a:rPr lang="en-IE" sz="1800" dirty="0"/>
              <a:t>Portable unit - standard shape and connectors</a:t>
            </a:r>
          </a:p>
          <a:p>
            <a:pPr marL="468630" indent="-285750">
              <a:buFont typeface="Arial" panose="020B0604020202020204" pitchFamily="34" charset="0"/>
              <a:buChar char="•"/>
            </a:pPr>
            <a:r>
              <a:rPr lang="en-IE" sz="1800" dirty="0"/>
              <a:t>Boots in fraction of a second</a:t>
            </a:r>
          </a:p>
          <a:p>
            <a:pPr marL="468630" indent="-285750">
              <a:buFont typeface="Arial" panose="020B0604020202020204" pitchFamily="34" charset="0"/>
              <a:buChar char="•"/>
            </a:pPr>
            <a:r>
              <a:rPr lang="en-IE" sz="1800" dirty="0"/>
              <a:t>Lightweight - 10-100 times containers per machine </a:t>
            </a:r>
            <a:r>
              <a:rPr lang="en-IE" sz="1800" dirty="0" err="1"/>
              <a:t>w.r.t</a:t>
            </a:r>
            <a:r>
              <a:rPr lang="en-IE" sz="1800" dirty="0"/>
              <a:t> to VMs.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33ACFA-CE4E-2D4D-8794-FFDB27CB8C7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IE" smtClean="0"/>
              <a:t>2</a:t>
            </a:fld>
            <a:endParaRPr lang="en-I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1AADB8-06FF-3848-94BE-2929D6B7C7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9472" y="1817889"/>
            <a:ext cx="2207437" cy="209706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61F3DDF-F9DD-DB4B-8DA8-552FBB673A3A}"/>
              </a:ext>
            </a:extLst>
          </p:cNvPr>
          <p:cNvSpPr/>
          <p:nvPr/>
        </p:nvSpPr>
        <p:spPr>
          <a:xfrm>
            <a:off x="6375240" y="812245"/>
            <a:ext cx="2011680" cy="51989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0A72298-E73E-D24F-BDA3-E013553D03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5240" y="849941"/>
            <a:ext cx="1841500" cy="4445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5BE05A1-D98F-7348-8F8C-1B14A4F216AB}"/>
              </a:ext>
            </a:extLst>
          </p:cNvPr>
          <p:cNvSpPr txBox="1"/>
          <p:nvPr/>
        </p:nvSpPr>
        <p:spPr>
          <a:xfrm>
            <a:off x="279699" y="3883508"/>
            <a:ext cx="7519595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000" dirty="0"/>
              <a:t>Docker leading the pack now for containers - others exist ..</a:t>
            </a:r>
          </a:p>
          <a:p>
            <a:r>
              <a:rPr lang="en-IE" sz="2000" dirty="0"/>
              <a:t>Solaris Zones FreeBSD Jails</a:t>
            </a:r>
          </a:p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1D57104-5BB8-8041-BEEE-E73309F6D838}"/>
              </a:ext>
            </a:extLst>
          </p:cNvPr>
          <p:cNvSpPr txBox="1"/>
          <p:nvPr/>
        </p:nvSpPr>
        <p:spPr>
          <a:xfrm>
            <a:off x="6418272" y="1297945"/>
            <a:ext cx="2367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https://</a:t>
            </a:r>
            <a:r>
              <a:rPr lang="en-US" dirty="0" err="1">
                <a:hlinkClick r:id="rId4"/>
              </a:rPr>
              <a:t>docker.com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7057738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Shape 140"/>
          <p:cNvPicPr preferRelativeResize="0"/>
          <p:nvPr/>
        </p:nvPicPr>
        <p:blipFill rotWithShape="1">
          <a:blip r:embed="rId3">
            <a:alphaModFix/>
          </a:blip>
          <a:srcRect b="17252"/>
          <a:stretch/>
        </p:blipFill>
        <p:spPr>
          <a:xfrm>
            <a:off x="1910324" y="1165950"/>
            <a:ext cx="5397713" cy="3920606"/>
          </a:xfrm>
          <a:prstGeom prst="rect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41" name="Shape 141"/>
          <p:cNvSpPr txBox="1"/>
          <p:nvPr/>
        </p:nvSpPr>
        <p:spPr>
          <a:xfrm>
            <a:off x="1143000" y="4797675"/>
            <a:ext cx="6858000" cy="34582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r>
              <a:rPr lang="en" sz="1350" dirty="0">
                <a:latin typeface="Raleway"/>
                <a:ea typeface="Raleway"/>
                <a:cs typeface="Raleway"/>
                <a:sym typeface="Raleway"/>
              </a:rPr>
              <a:t>Preprint available at </a:t>
            </a:r>
            <a:r>
              <a:rPr lang="en" sz="1350" u="sng" dirty="0">
                <a:solidFill>
                  <a:schemeClr val="hlink"/>
                </a:solidFill>
                <a:latin typeface="Raleway"/>
                <a:ea typeface="Raleway"/>
                <a:cs typeface="Raleway"/>
                <a:sym typeface="Raleway"/>
                <a:hlinkClick r:id="rId4"/>
              </a:rPr>
              <a:t>https://arxiv.org/abs/1612.02485</a:t>
            </a:r>
            <a:endParaRPr sz="1350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42" name="Shape 142"/>
          <p:cNvSpPr txBox="1"/>
          <p:nvPr/>
        </p:nvSpPr>
        <p:spPr>
          <a:xfrm>
            <a:off x="1028700" y="171450"/>
            <a:ext cx="6858000" cy="9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algn="r"/>
            <a:r>
              <a:rPr lang="en" i="1">
                <a:solidFill>
                  <a:srgbClr val="999999"/>
                </a:solidFill>
                <a:latin typeface="Raleway"/>
                <a:ea typeface="Raleway"/>
                <a:cs typeface="Raleway"/>
                <a:sym typeface="Raleway"/>
              </a:rPr>
              <a:t>Paper Goal:</a:t>
            </a:r>
            <a:r>
              <a:rPr lang="en">
                <a:solidFill>
                  <a:srgbClr val="999999"/>
                </a:solidFill>
                <a:latin typeface="Raleway"/>
                <a:ea typeface="Raleway"/>
                <a:cs typeface="Raleway"/>
                <a:sym typeface="Raleway"/>
              </a:rPr>
              <a:t> 	</a:t>
            </a:r>
            <a:r>
              <a:rPr lang="en">
                <a:latin typeface="Raleway"/>
                <a:ea typeface="Raleway"/>
                <a:cs typeface="Raleway"/>
                <a:sym typeface="Raleway"/>
              </a:rPr>
              <a:t>evaluate existing Big Data systems on </a:t>
            </a:r>
            <a:r>
              <a:rPr lang="en" b="1">
                <a:latin typeface="Raleway"/>
                <a:ea typeface="Raleway"/>
                <a:cs typeface="Raleway"/>
                <a:sym typeface="Raleway"/>
              </a:rPr>
              <a:t>real-world </a:t>
            </a:r>
            <a:r>
              <a:rPr lang="en">
                <a:latin typeface="Raleway"/>
                <a:ea typeface="Raleway"/>
                <a:cs typeface="Raleway"/>
                <a:sym typeface="Raleway"/>
              </a:rPr>
              <a:t>scientific image analysis workflows &amp; point the </a:t>
            </a:r>
            <a:endParaRPr>
              <a:latin typeface="Raleway"/>
              <a:ea typeface="Raleway"/>
              <a:cs typeface="Raleway"/>
              <a:sym typeface="Raleway"/>
            </a:endParaRPr>
          </a:p>
          <a:p>
            <a:pPr algn="r"/>
            <a:r>
              <a:rPr lang="en">
                <a:latin typeface="Raleway"/>
                <a:ea typeface="Raleway"/>
                <a:cs typeface="Raleway"/>
                <a:sym typeface="Raleway"/>
              </a:rPr>
              <a:t>way forward for database &amp; systems researchers.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34579413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Docker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>
            <a:normAutofit fontScale="77500" lnSpcReduction="20000"/>
          </a:bodyPr>
          <a:lstStyle/>
          <a:p>
            <a:r>
              <a:rPr dirty="0"/>
              <a:t>Docker</a:t>
            </a:r>
            <a:r>
              <a:rPr lang="en-US" dirty="0"/>
              <a:t> Images</a:t>
            </a:r>
            <a:endParaRPr dirty="0"/>
          </a:p>
        </p:txBody>
      </p:sp>
      <p:sp>
        <p:nvSpPr>
          <p:cNvPr id="103" name="Docker allows you to build standalone applications with all of their dependencies in a standard and easily shared unit.…"/>
          <p:cNvSpPr txBox="1">
            <a:spLocks noGrp="1"/>
          </p:cNvSpPr>
          <p:nvPr>
            <p:ph type="body" idx="15"/>
          </p:nvPr>
        </p:nvSpPr>
        <p:spPr>
          <a:xfrm>
            <a:off x="766482" y="482481"/>
            <a:ext cx="7960659" cy="4564380"/>
          </a:xfrm>
          <a:prstGeom prst="rect">
            <a:avLst/>
          </a:prstGeom>
        </p:spPr>
        <p:txBody>
          <a:bodyPr>
            <a:normAutofit fontScale="85000" lnSpcReduction="10000"/>
          </a:bodyPr>
          <a:lstStyle/>
          <a:p>
            <a:pPr marL="527366" lvl="2" indent="-175789" defTabSz="231036">
              <a:spcBef>
                <a:spcPts val="369"/>
              </a:spcBef>
              <a:buChar char="•"/>
              <a:defRPr sz="2025"/>
            </a:pPr>
            <a:r>
              <a:rPr dirty="0"/>
              <a:t>Docker Image:</a:t>
            </a:r>
          </a:p>
          <a:p>
            <a:pPr marL="703155" lvl="3" indent="-175789" defTabSz="231036">
              <a:spcBef>
                <a:spcPts val="369"/>
              </a:spcBef>
              <a:buSzPct val="104999"/>
              <a:buChar char="-"/>
              <a:defRPr sz="2025"/>
            </a:pPr>
            <a:r>
              <a:rPr dirty="0"/>
              <a:t>Built from an easily readable/writeable </a:t>
            </a:r>
            <a:r>
              <a:rPr dirty="0" err="1"/>
              <a:t>Dockerfile</a:t>
            </a:r>
            <a:endParaRPr dirty="0"/>
          </a:p>
          <a:p>
            <a:pPr marL="878943" lvl="4" indent="-175789" defTabSz="231036">
              <a:spcBef>
                <a:spcPts val="369"/>
              </a:spcBef>
              <a:buSzPct val="104999"/>
              <a:buChar char="-"/>
              <a:defRPr sz="2025"/>
            </a:pPr>
            <a:r>
              <a:rPr dirty="0"/>
              <a:t>Install commands you would run in your terminal (apt-get, </a:t>
            </a:r>
            <a:r>
              <a:rPr dirty="0" err="1"/>
              <a:t>yum,pip,conda</a:t>
            </a:r>
            <a:r>
              <a:rPr dirty="0"/>
              <a:t>) can almost be directly copied into a </a:t>
            </a:r>
            <a:r>
              <a:rPr dirty="0" err="1"/>
              <a:t>Dockerfile</a:t>
            </a:r>
            <a:r>
              <a:rPr dirty="0"/>
              <a:t>.</a:t>
            </a:r>
          </a:p>
          <a:p>
            <a:pPr marL="878943" lvl="4" indent="-175789" defTabSz="231036">
              <a:spcBef>
                <a:spcPts val="369"/>
              </a:spcBef>
              <a:buSzPct val="104999"/>
              <a:buChar char="-"/>
              <a:defRPr sz="2025"/>
            </a:pPr>
            <a:r>
              <a:rPr dirty="0"/>
              <a:t>This includes the instructions for</a:t>
            </a:r>
            <a:r>
              <a:rPr u="sng" dirty="0">
                <a:hlinkClick r:id="rId2"/>
              </a:rPr>
              <a:t> LSST pipelines</a:t>
            </a:r>
            <a:r>
              <a:rPr dirty="0"/>
              <a:t>.</a:t>
            </a:r>
          </a:p>
          <a:p>
            <a:pPr marL="703155" lvl="3" indent="-175789" defTabSz="231036">
              <a:spcBef>
                <a:spcPts val="369"/>
              </a:spcBef>
              <a:buSzPct val="104999"/>
              <a:buChar char="-"/>
              <a:defRPr sz="2025"/>
            </a:pPr>
            <a:r>
              <a:rPr dirty="0"/>
              <a:t>Or pulled from the Docker </a:t>
            </a:r>
            <a:r>
              <a:rPr u="sng" dirty="0">
                <a:hlinkClick r:id="rId3"/>
              </a:rPr>
              <a:t>hub repository</a:t>
            </a:r>
          </a:p>
          <a:p>
            <a:pPr marL="878943" lvl="4" indent="-175789" defTabSz="231036">
              <a:spcBef>
                <a:spcPts val="369"/>
              </a:spcBef>
              <a:buSzPct val="104999"/>
              <a:buChar char="-"/>
              <a:defRPr sz="2025"/>
            </a:pPr>
            <a:r>
              <a:rPr dirty="0"/>
              <a:t>Images on Docker hub can, and often do, serve as the base image for applications you build.</a:t>
            </a:r>
          </a:p>
          <a:p>
            <a:pPr marL="175789" indent="-175789" defTabSz="231036">
              <a:spcBef>
                <a:spcPts val="369"/>
              </a:spcBef>
              <a:buClr>
                <a:srgbClr val="34A5DA"/>
              </a:buClr>
              <a:buSzPct val="104999"/>
              <a:buFont typeface="Avenir Next"/>
              <a:buChar char="•"/>
              <a:defRPr sz="2025"/>
            </a:pPr>
            <a:r>
              <a:rPr dirty="0"/>
              <a:t>Docker allows you to run standalone applications in a sandbox environment</a:t>
            </a:r>
          </a:p>
          <a:p>
            <a:pPr marL="527366" lvl="2" indent="-175789" defTabSz="231036">
              <a:spcBef>
                <a:spcPts val="369"/>
              </a:spcBef>
              <a:buChar char="•"/>
              <a:defRPr sz="2025"/>
            </a:pPr>
            <a:r>
              <a:rPr dirty="0"/>
              <a:t>Docker Container:</a:t>
            </a:r>
          </a:p>
          <a:p>
            <a:pPr marL="703155" lvl="3" indent="-175789" defTabSz="231036">
              <a:spcBef>
                <a:spcPts val="369"/>
              </a:spcBef>
              <a:buSzPct val="104999"/>
              <a:buChar char="-"/>
              <a:defRPr sz="2025"/>
            </a:pPr>
            <a:r>
              <a:rPr dirty="0"/>
              <a:t>A running instance of a Docker image</a:t>
            </a:r>
          </a:p>
          <a:p>
            <a:pPr marL="703155" lvl="3" indent="-175789" defTabSz="231036">
              <a:spcBef>
                <a:spcPts val="369"/>
              </a:spcBef>
              <a:buSzPct val="104999"/>
              <a:buChar char="-"/>
              <a:defRPr sz="2025"/>
            </a:pPr>
            <a:r>
              <a:rPr dirty="0"/>
              <a:t>You can think of it as a lightweight VM</a:t>
            </a:r>
          </a:p>
          <a:p>
            <a:pPr marL="703155" lvl="3" indent="-175789" defTabSz="231036">
              <a:spcBef>
                <a:spcPts val="369"/>
              </a:spcBef>
              <a:buSzPct val="104999"/>
              <a:buChar char="-"/>
              <a:defRPr sz="2025"/>
            </a:pPr>
            <a:r>
              <a:rPr dirty="0"/>
              <a:t>Only uses the resources you give it</a:t>
            </a:r>
          </a:p>
        </p:txBody>
      </p:sp>
      <p:sp>
        <p:nvSpPr>
          <p:cNvPr id="10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792983" y="4915793"/>
            <a:ext cx="114658" cy="180826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83896519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Docker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>
            <a:normAutofit fontScale="77500" lnSpcReduction="20000"/>
          </a:bodyPr>
          <a:lstStyle/>
          <a:p>
            <a:r>
              <a:rPr dirty="0"/>
              <a:t>Docker</a:t>
            </a:r>
            <a:r>
              <a:rPr lang="en-US" dirty="0"/>
              <a:t>   - Pros </a:t>
            </a:r>
            <a:endParaRPr dirty="0"/>
          </a:p>
        </p:txBody>
      </p:sp>
      <p:sp>
        <p:nvSpPr>
          <p:cNvPr id="108" name="Completely isolated environment…"/>
          <p:cNvSpPr txBox="1">
            <a:spLocks noGrp="1"/>
          </p:cNvSpPr>
          <p:nvPr>
            <p:ph type="body" idx="15"/>
          </p:nvPr>
        </p:nvSpPr>
        <p:spPr>
          <a:xfrm>
            <a:off x="470647" y="672353"/>
            <a:ext cx="8081682" cy="4304762"/>
          </a:xfrm>
          <a:prstGeom prst="rect">
            <a:avLst/>
          </a:prstGeom>
        </p:spPr>
        <p:txBody>
          <a:bodyPr>
            <a:normAutofit fontScale="77500" lnSpcReduction="20000"/>
          </a:bodyPr>
          <a:lstStyle/>
          <a:p>
            <a:pPr marL="175789" indent="-175789" defTabSz="231036">
              <a:spcBef>
                <a:spcPts val="369"/>
              </a:spcBef>
              <a:buClr>
                <a:srgbClr val="34A5DA"/>
              </a:buClr>
              <a:buSzPct val="104999"/>
              <a:buFont typeface="Avenir Next"/>
              <a:buChar char="•"/>
              <a:defRPr sz="2025"/>
            </a:pPr>
            <a:r>
              <a:rPr dirty="0"/>
              <a:t>Completely isolated environment</a:t>
            </a:r>
          </a:p>
          <a:p>
            <a:pPr marL="351577" lvl="1" indent="-175789" defTabSz="231036">
              <a:spcBef>
                <a:spcPts val="369"/>
              </a:spcBef>
              <a:defRPr sz="2025"/>
            </a:pPr>
            <a:r>
              <a:rPr dirty="0"/>
              <a:t>Need more than one version of python, just make different images/containers.</a:t>
            </a:r>
          </a:p>
          <a:p>
            <a:pPr marL="351577" lvl="1" indent="-175789" defTabSz="231036">
              <a:spcBef>
                <a:spcPts val="369"/>
              </a:spcBef>
              <a:defRPr sz="2025"/>
            </a:pPr>
            <a:r>
              <a:rPr dirty="0"/>
              <a:t>Truly isolate the LSST stack from your native environment.</a:t>
            </a:r>
          </a:p>
          <a:p>
            <a:pPr marL="175789" indent="-175789" defTabSz="231036">
              <a:spcBef>
                <a:spcPts val="369"/>
              </a:spcBef>
              <a:buClr>
                <a:srgbClr val="34A5DA"/>
              </a:buClr>
              <a:buSzPct val="104999"/>
              <a:buFont typeface="Avenir Next"/>
              <a:buChar char="•"/>
              <a:defRPr sz="2025"/>
            </a:pPr>
            <a:r>
              <a:rPr dirty="0"/>
              <a:t>Get access to software not available on your host OS.</a:t>
            </a:r>
          </a:p>
          <a:p>
            <a:pPr marL="351577" lvl="1" indent="-175789" defTabSz="231036">
              <a:spcBef>
                <a:spcPts val="369"/>
              </a:spcBef>
              <a:defRPr sz="2025"/>
            </a:pPr>
            <a:r>
              <a:rPr dirty="0"/>
              <a:t>Example: Macs can not currently run </a:t>
            </a:r>
            <a:r>
              <a:rPr dirty="0" err="1"/>
              <a:t>OpSim</a:t>
            </a:r>
            <a:r>
              <a:rPr dirty="0"/>
              <a:t> </a:t>
            </a:r>
          </a:p>
          <a:p>
            <a:pPr marL="351577" lvl="1" indent="-175789" defTabSz="231036">
              <a:spcBef>
                <a:spcPts val="369"/>
              </a:spcBef>
              <a:defRPr sz="2025"/>
            </a:pPr>
            <a:r>
              <a:rPr dirty="0"/>
              <a:t>A Mac running </a:t>
            </a:r>
            <a:r>
              <a:rPr dirty="0" err="1"/>
              <a:t>OpSim</a:t>
            </a:r>
            <a:r>
              <a:rPr dirty="0"/>
              <a:t> through Docker can, however.</a:t>
            </a:r>
          </a:p>
          <a:p>
            <a:pPr marL="175789" indent="-175789" defTabSz="231036">
              <a:spcBef>
                <a:spcPts val="369"/>
              </a:spcBef>
              <a:buClr>
                <a:srgbClr val="34A5DA"/>
              </a:buClr>
              <a:buSzPct val="104999"/>
              <a:buFont typeface="Avenir Next"/>
              <a:buChar char="•"/>
              <a:defRPr sz="2025"/>
            </a:pPr>
            <a:r>
              <a:rPr dirty="0"/>
              <a:t>Reproducibility:</a:t>
            </a:r>
          </a:p>
          <a:p>
            <a:pPr marL="351577" lvl="1" indent="-175789" defTabSz="231036">
              <a:spcBef>
                <a:spcPts val="369"/>
              </a:spcBef>
              <a:defRPr sz="2025"/>
            </a:pPr>
            <a:r>
              <a:rPr dirty="0"/>
              <a:t>Easily share the exact environment used to produce a result</a:t>
            </a:r>
          </a:p>
          <a:p>
            <a:pPr marL="351577" lvl="1" indent="-175789" defTabSz="231036">
              <a:spcBef>
                <a:spcPts val="369"/>
              </a:spcBef>
              <a:defRPr sz="2025"/>
            </a:pPr>
            <a:r>
              <a:rPr dirty="0"/>
              <a:t>Avoid the statement, “Well it worked on my machine”.</a:t>
            </a:r>
          </a:p>
          <a:p>
            <a:pPr marL="175789" indent="-175789" defTabSz="231036">
              <a:spcBef>
                <a:spcPts val="369"/>
              </a:spcBef>
              <a:buClr>
                <a:srgbClr val="34A5DA"/>
              </a:buClr>
              <a:buSzPct val="104999"/>
              <a:buFont typeface="Avenir Next"/>
              <a:buChar char="•"/>
              <a:defRPr sz="2025"/>
            </a:pPr>
            <a:r>
              <a:rPr dirty="0"/>
              <a:t>Collaboration:</a:t>
            </a:r>
          </a:p>
          <a:p>
            <a:pPr marL="351577" lvl="1" indent="-175789" defTabSz="231036">
              <a:spcBef>
                <a:spcPts val="369"/>
              </a:spcBef>
              <a:defRPr sz="2025"/>
            </a:pPr>
            <a:r>
              <a:rPr dirty="0"/>
              <a:t>Docker Hub makes it easy to share images</a:t>
            </a:r>
          </a:p>
          <a:p>
            <a:pPr marL="351577" lvl="1" indent="-175789" defTabSz="231036">
              <a:spcBef>
                <a:spcPts val="369"/>
              </a:spcBef>
              <a:defRPr sz="2025"/>
            </a:pPr>
            <a:r>
              <a:rPr dirty="0"/>
              <a:t>Quickly get people using LSST software while at workshops</a:t>
            </a:r>
          </a:p>
          <a:p>
            <a:pPr marL="351577" lvl="1" indent="-175789" defTabSz="231036">
              <a:spcBef>
                <a:spcPts val="369"/>
              </a:spcBef>
              <a:defRPr sz="2025"/>
            </a:pPr>
            <a:r>
              <a:rPr dirty="0"/>
              <a:t>No time lost with people trying to update their version of the stack</a:t>
            </a:r>
          </a:p>
          <a:p>
            <a:pPr marL="351577" lvl="1" indent="-175789" defTabSz="231036">
              <a:spcBef>
                <a:spcPts val="369"/>
              </a:spcBef>
              <a:defRPr sz="2025"/>
            </a:pPr>
            <a:r>
              <a:rPr dirty="0"/>
              <a:t>Just install Docker and pull the image for the software</a:t>
            </a:r>
          </a:p>
        </p:txBody>
      </p:sp>
      <p:sp>
        <p:nvSpPr>
          <p:cNvPr id="10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792983" y="4915793"/>
            <a:ext cx="114658" cy="180826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80563043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Docker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>
            <a:normAutofit fontScale="77500" lnSpcReduction="20000"/>
          </a:bodyPr>
          <a:lstStyle/>
          <a:p>
            <a:r>
              <a:rPr dirty="0"/>
              <a:t>Docker</a:t>
            </a:r>
            <a:r>
              <a:rPr lang="en-US" dirty="0"/>
              <a:t>  Cons</a:t>
            </a:r>
            <a:endParaRPr dirty="0"/>
          </a:p>
        </p:txBody>
      </p:sp>
      <p:sp>
        <p:nvSpPr>
          <p:cNvPr id="113" name="There is a small learning curve to Docker…"/>
          <p:cNvSpPr txBox="1">
            <a:spLocks noGrp="1"/>
          </p:cNvSpPr>
          <p:nvPr>
            <p:ph type="body" idx="15"/>
          </p:nvPr>
        </p:nvSpPr>
        <p:spPr>
          <a:xfrm>
            <a:off x="632012" y="793375"/>
            <a:ext cx="7718611" cy="4122417"/>
          </a:xfrm>
          <a:prstGeom prst="rect">
            <a:avLst/>
          </a:prstGeom>
        </p:spPr>
        <p:txBody>
          <a:bodyPr>
            <a:normAutofit fontScale="92500"/>
          </a:bodyPr>
          <a:lstStyle/>
          <a:p>
            <a:pPr marL="234385" indent="-234385">
              <a:buClr>
                <a:srgbClr val="34A5DA"/>
              </a:buClr>
              <a:buSzPct val="104999"/>
              <a:buFont typeface="Avenir Next"/>
              <a:buChar char="•"/>
            </a:pPr>
            <a:r>
              <a:rPr sz="1800" dirty="0"/>
              <a:t>There is a small learning curve to Docker</a:t>
            </a:r>
          </a:p>
          <a:p>
            <a:pPr lvl="1"/>
            <a:r>
              <a:rPr sz="1800" dirty="0"/>
              <a:t>Have to learn how to mount volumes so you do not lose data when a container is removed</a:t>
            </a:r>
          </a:p>
          <a:p>
            <a:pPr marL="234385" indent="-234385">
              <a:buClr>
                <a:srgbClr val="34A5DA"/>
              </a:buClr>
              <a:buSzPct val="104999"/>
              <a:buFont typeface="Avenir Next"/>
              <a:buChar char="•"/>
            </a:pPr>
            <a:r>
              <a:rPr sz="1800" dirty="0"/>
              <a:t>Lose software changes to a container if they are not committed</a:t>
            </a:r>
          </a:p>
          <a:p>
            <a:pPr marL="234385" indent="-234385">
              <a:buClr>
                <a:srgbClr val="34A5DA"/>
              </a:buClr>
              <a:buSzPct val="104999"/>
              <a:buFont typeface="Avenir Next"/>
              <a:buChar char="•"/>
            </a:pPr>
            <a:r>
              <a:rPr sz="1800" dirty="0"/>
              <a:t>Security:</a:t>
            </a:r>
          </a:p>
          <a:p>
            <a:pPr lvl="1"/>
            <a:r>
              <a:rPr sz="1800" dirty="0"/>
              <a:t>Careful steps need to be taken when running Docker on a shared machine</a:t>
            </a:r>
          </a:p>
          <a:p>
            <a:pPr lvl="1"/>
            <a:r>
              <a:rPr sz="1800" dirty="0"/>
              <a:t>Only privileged users should have access to Docker commands</a:t>
            </a:r>
          </a:p>
          <a:p>
            <a:pPr lvl="1"/>
            <a:r>
              <a:rPr sz="1800" dirty="0"/>
              <a:t>See: </a:t>
            </a:r>
            <a:r>
              <a:rPr sz="1800" u="sng" dirty="0">
                <a:hlinkClick r:id="rId2"/>
              </a:rPr>
              <a:t>https://github.com/docker/labs/tree/master/security</a:t>
            </a:r>
          </a:p>
          <a:p>
            <a:pPr marL="234385" indent="-234385">
              <a:buClr>
                <a:srgbClr val="34A5DA"/>
              </a:buClr>
              <a:buSzPct val="104999"/>
              <a:buFont typeface="Avenir Next"/>
              <a:buChar char="•"/>
            </a:pPr>
            <a:r>
              <a:rPr sz="1800" dirty="0"/>
              <a:t>Some high performance computers centers (HPCs) will not install Docker.</a:t>
            </a:r>
          </a:p>
          <a:p>
            <a:pPr marL="234385" indent="-234385">
              <a:buClr>
                <a:srgbClr val="34A5DA"/>
              </a:buClr>
              <a:buSzPct val="104999"/>
              <a:buFont typeface="Avenir Next"/>
              <a:buChar char="•"/>
            </a:pPr>
            <a:r>
              <a:rPr sz="1800" dirty="0"/>
              <a:t>Alternatives: shifter (NCSA), singularity</a:t>
            </a:r>
          </a:p>
        </p:txBody>
      </p:sp>
      <p:sp>
        <p:nvSpPr>
          <p:cNvPr id="11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792983" y="4915793"/>
            <a:ext cx="114658" cy="180826"/>
          </a:xfrm>
          <a:prstGeom prst="rect">
            <a:avLst/>
          </a:prstGeom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/>
          <a:lstStyle/>
          <a:p>
            <a:fld id="{86CB4B4D-7CA3-9044-876B-883B54F8677D}" type="slidenum"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534528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0EDA24F-5938-D649-94D9-DA209D4CFFD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For LSST DM Stack .. 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1D7C47-A73A-2947-AF00-A2189652A37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23242" y="629505"/>
            <a:ext cx="8697516" cy="38174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 major factors are reliability and reproducibility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24DD36-D2A6-BD42-B281-22339D69E0EC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285750" y="1038353"/>
            <a:ext cx="8572500" cy="4058266"/>
          </a:xfrm>
        </p:spPr>
        <p:txBody>
          <a:bodyPr>
            <a:normAutofit/>
          </a:bodyPr>
          <a:lstStyle/>
          <a:p>
            <a:pPr marL="468630" indent="-285750">
              <a:buFont typeface="Arial" panose="020B0604020202020204" pitchFamily="34" charset="0"/>
              <a:buChar char="•"/>
            </a:pPr>
            <a:r>
              <a:rPr lang="en-US" sz="2200" dirty="0"/>
              <a:t>Code from build and test environment</a:t>
            </a:r>
          </a:p>
          <a:p>
            <a:pPr marL="468630" indent="-285750">
              <a:buFont typeface="Arial" panose="020B0604020202020204" pitchFamily="34" charset="0"/>
              <a:buChar char="•"/>
            </a:pPr>
            <a:r>
              <a:rPr lang="en-US" sz="2200" dirty="0"/>
              <a:t>Directly to deployment</a:t>
            </a:r>
          </a:p>
          <a:p>
            <a:pPr marL="468630" indent="-285750">
              <a:buFont typeface="Arial" panose="020B0604020202020204" pitchFamily="34" charset="0"/>
              <a:buChar char="•"/>
            </a:pPr>
            <a:r>
              <a:rPr lang="en-US" sz="2200" dirty="0"/>
              <a:t>Including in the </a:t>
            </a:r>
            <a:r>
              <a:rPr lang="en-US" sz="2200" dirty="0" err="1"/>
              <a:t>JupyterHub</a:t>
            </a:r>
            <a:r>
              <a:rPr lang="en-US" sz="2200" dirty="0"/>
              <a:t> (used in the tutorial) </a:t>
            </a:r>
          </a:p>
          <a:p>
            <a:pPr marL="468630" indent="-285750">
              <a:buFont typeface="Arial" panose="020B0604020202020204" pitchFamily="34" charset="0"/>
              <a:buChar char="•"/>
            </a:pPr>
            <a:r>
              <a:rPr lang="en-US" sz="2200" dirty="0"/>
              <a:t>With some work other systems like Spark/</a:t>
            </a:r>
            <a:r>
              <a:rPr lang="en-US" sz="2200" dirty="0" err="1"/>
              <a:t>Dask</a:t>
            </a:r>
            <a:r>
              <a:rPr lang="en-US" sz="2200" dirty="0"/>
              <a:t> can be accommodated</a:t>
            </a:r>
          </a:p>
          <a:p>
            <a:r>
              <a:rPr lang="en-US" sz="2200" dirty="0"/>
              <a:t>You can  get the stack running on a machine with docker using </a:t>
            </a:r>
          </a:p>
          <a:p>
            <a:endParaRPr lang="en-IE" sz="1800" dirty="0"/>
          </a:p>
          <a:p>
            <a:endParaRPr lang="en-US" sz="18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3A9294-8499-6440-9CC3-5D6BA92B115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IE" smtClean="0"/>
              <a:t>6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977837087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B224CA0-8F7A-D84A-9BEA-ABC438C1D4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Any Stack release with Docker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4D8B5E-C3B9-0D4C-B32B-0CE90D48001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353235" y="573595"/>
            <a:ext cx="6299129" cy="400452"/>
          </a:xfrm>
        </p:spPr>
        <p:txBody>
          <a:bodyPr>
            <a:normAutofit fontScale="92500"/>
          </a:bodyPr>
          <a:lstStyle/>
          <a:p>
            <a:r>
              <a:rPr lang="en-US" dirty="0"/>
              <a:t>https://</a:t>
            </a:r>
            <a:r>
              <a:rPr lang="en-US" dirty="0" err="1"/>
              <a:t>hub.docker.com</a:t>
            </a:r>
            <a:r>
              <a:rPr lang="en-US" dirty="0"/>
              <a:t>/r/</a:t>
            </a:r>
            <a:r>
              <a:rPr lang="en-US" dirty="0" err="1"/>
              <a:t>lsstsqre</a:t>
            </a:r>
            <a:r>
              <a:rPr lang="en-US" dirty="0"/>
              <a:t>/centos/tags/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3D590B-2FCB-3A46-8924-503A9D70C385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285750" y="1038353"/>
            <a:ext cx="4393826" cy="3629641"/>
          </a:xfrm>
        </p:spPr>
        <p:txBody>
          <a:bodyPr/>
          <a:lstStyle/>
          <a:p>
            <a:r>
              <a:rPr lang="en-IE" sz="1600" b="1" dirty="0">
                <a:latin typeface="Courier" pitchFamily="2" charset="0"/>
              </a:rPr>
              <a:t>&gt;docker run -</a:t>
            </a:r>
            <a:r>
              <a:rPr lang="en-IE" sz="1600" b="1" dirty="0" err="1">
                <a:latin typeface="Courier" pitchFamily="2" charset="0"/>
              </a:rPr>
              <a:t>ti</a:t>
            </a:r>
            <a:r>
              <a:rPr lang="en-IE" sz="1600" b="1" dirty="0">
                <a:latin typeface="Courier" pitchFamily="2" charset="0"/>
              </a:rPr>
              <a:t> </a:t>
            </a:r>
            <a:r>
              <a:rPr lang="en-IE" sz="1600" b="1" dirty="0" err="1">
                <a:latin typeface="Courier" pitchFamily="2" charset="0"/>
              </a:rPr>
              <a:t>lsstsqre</a:t>
            </a:r>
            <a:r>
              <a:rPr lang="en-IE" sz="1600" b="1" dirty="0">
                <a:latin typeface="Courier" pitchFamily="2" charset="0"/>
              </a:rPr>
              <a:t>/centos:7-stack-lsst_distrib-v15_0</a:t>
            </a:r>
          </a:p>
          <a:p>
            <a:endParaRPr lang="en-IE" sz="1600" dirty="0">
              <a:latin typeface="Courier" pitchFamily="2" charset="0"/>
            </a:endParaRPr>
          </a:p>
          <a:p>
            <a:r>
              <a:rPr lang="en-IE" sz="1600" dirty="0">
                <a:latin typeface="Courier" pitchFamily="2" charset="0"/>
              </a:rPr>
              <a:t>Unable to find image '</a:t>
            </a:r>
            <a:r>
              <a:rPr lang="en-IE" sz="1600" dirty="0" err="1">
                <a:latin typeface="Courier" pitchFamily="2" charset="0"/>
              </a:rPr>
              <a:t>lsstsqre</a:t>
            </a:r>
            <a:r>
              <a:rPr lang="en-IE" sz="1600" dirty="0">
                <a:latin typeface="Courier" pitchFamily="2" charset="0"/>
              </a:rPr>
              <a:t>/centos:7-stack-lsst_distrib-v15_0' locally</a:t>
            </a:r>
          </a:p>
          <a:p>
            <a:endParaRPr lang="en-IE" sz="1600" b="1" dirty="0">
              <a:latin typeface="Courier" pitchFamily="2" charset="0"/>
            </a:endParaRPr>
          </a:p>
          <a:p>
            <a:r>
              <a:rPr lang="en-IE" sz="1600" b="1" dirty="0">
                <a:latin typeface="Courier" pitchFamily="2" charset="0"/>
              </a:rPr>
              <a:t>&gt;source /opt/</a:t>
            </a:r>
            <a:r>
              <a:rPr lang="en-IE" sz="1600" b="1" dirty="0" err="1">
                <a:latin typeface="Courier" pitchFamily="2" charset="0"/>
              </a:rPr>
              <a:t>lsst</a:t>
            </a:r>
            <a:r>
              <a:rPr lang="en-IE" sz="1600" b="1" dirty="0">
                <a:latin typeface="Courier" pitchFamily="2" charset="0"/>
              </a:rPr>
              <a:t>/software/stack/</a:t>
            </a:r>
            <a:r>
              <a:rPr lang="en-IE" sz="1600" b="1" dirty="0" err="1">
                <a:latin typeface="Courier" pitchFamily="2" charset="0"/>
              </a:rPr>
              <a:t>loadLSST.bash</a:t>
            </a:r>
            <a:r>
              <a:rPr lang="en-IE" sz="1600" b="1" dirty="0">
                <a:latin typeface="Courier" pitchFamily="2" charset="0"/>
              </a:rPr>
              <a:t> </a:t>
            </a:r>
          </a:p>
          <a:p>
            <a:r>
              <a:rPr lang="en-IE" sz="1600" b="1" dirty="0">
                <a:latin typeface="Courier" pitchFamily="2" charset="0"/>
              </a:rPr>
              <a:t>&gt;setup </a:t>
            </a:r>
            <a:r>
              <a:rPr lang="en-IE" sz="1600" b="1" dirty="0" err="1">
                <a:latin typeface="Courier" pitchFamily="2" charset="0"/>
              </a:rPr>
              <a:t>lsst_distrib</a:t>
            </a:r>
            <a:r>
              <a:rPr lang="en-IE" sz="1600" b="1" dirty="0">
                <a:latin typeface="Courier" pitchFamily="2" charset="0"/>
              </a:rPr>
              <a:t> …….</a:t>
            </a:r>
            <a:endParaRPr lang="en-IE" sz="2000" b="1" dirty="0">
              <a:latin typeface="Courier" pitchFamily="2" charset="0"/>
            </a:endParaRP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CBDCB0-7B68-0442-A993-B5D2F60184C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IE" smtClean="0"/>
              <a:t>7</a:t>
            </a:fld>
            <a:endParaRPr lang="en-I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F1D95D2-1FE2-7A4B-93D4-44CC972139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4048" y="1267720"/>
            <a:ext cx="5618684" cy="3648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034307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9FBB39C-5832-4747-A08F-16065D771EB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LSST DM Stack builds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8D5DE23-F9DE-2848-825E-11A03F57FD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734" y="481067"/>
            <a:ext cx="6046428" cy="3948025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6A2515-1540-C249-82E5-19E1F3AE02A0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IE" smtClean="0"/>
              <a:t>8</a:t>
            </a:fld>
            <a:endParaRPr lang="en-IE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59061B-1A81-4A41-B1A1-1E883AEAFE0B}"/>
              </a:ext>
            </a:extLst>
          </p:cNvPr>
          <p:cNvSpPr txBox="1"/>
          <p:nvPr/>
        </p:nvSpPr>
        <p:spPr>
          <a:xfrm>
            <a:off x="6820740" y="1021976"/>
            <a:ext cx="232325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GCE Google Compute Engine   -yes we pay for it. </a:t>
            </a:r>
          </a:p>
          <a:p>
            <a:endParaRPr lang="en-US" dirty="0"/>
          </a:p>
          <a:p>
            <a:r>
              <a:rPr lang="en-US" dirty="0"/>
              <a:t>TLS Transport Layer Security – handles the SSL</a:t>
            </a:r>
          </a:p>
          <a:p>
            <a:endParaRPr lang="en-US" dirty="0"/>
          </a:p>
          <a:p>
            <a:r>
              <a:rPr lang="en-US" dirty="0"/>
              <a:t>S3sync  sync a filesystem to an S3 bucket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93B123-AD46-0D4E-9963-146FA77C06C6}"/>
              </a:ext>
            </a:extLst>
          </p:cNvPr>
          <p:cNvSpPr txBox="1"/>
          <p:nvPr/>
        </p:nvSpPr>
        <p:spPr>
          <a:xfrm>
            <a:off x="53783" y="4615027"/>
            <a:ext cx="9322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Jenkins master on AWS, the agents on Google, and we stuff the results in an AWS S3 bucket</a:t>
            </a:r>
          </a:p>
        </p:txBody>
      </p:sp>
    </p:spTree>
    <p:extLst>
      <p:ext uri="{BB962C8B-B14F-4D97-AF65-F5344CB8AC3E}">
        <p14:creationId xmlns:p14="http://schemas.microsoft.com/office/powerpoint/2010/main" val="3302698988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A146747-5958-6243-A0FB-CDB0B98558C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How a “release” is made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1380B6-7900-5543-AB2B-01751551221F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IE" smtClean="0"/>
              <a:t>9</a:t>
            </a:fld>
            <a:endParaRPr lang="en-IE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A866D1-A554-F443-914A-FB59CB1AA2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900" y="685378"/>
            <a:ext cx="6081208" cy="4388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43940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Technic">
  <a:themeElements>
    <a:clrScheme name="Technical Plans">
      <a:dk1>
        <a:sysClr val="windowText" lastClr="000000"/>
      </a:dk1>
      <a:lt1>
        <a:sysClr val="window" lastClr="FFFFFF"/>
      </a:lt1>
      <a:dk2>
        <a:srgbClr val="3B3B3B"/>
      </a:dk2>
      <a:lt2>
        <a:srgbClr val="D4D2D0"/>
      </a:lt2>
      <a:accent1>
        <a:srgbClr val="B4DBF1"/>
      </a:accent1>
      <a:accent2>
        <a:srgbClr val="00A4D1"/>
      </a:accent2>
      <a:accent3>
        <a:srgbClr val="FBE600"/>
      </a:accent3>
      <a:accent4>
        <a:srgbClr val="7CBF31"/>
      </a:accent4>
      <a:accent5>
        <a:srgbClr val="F38117"/>
      </a:accent5>
      <a:accent6>
        <a:srgbClr val="C0C0C0"/>
      </a:accent6>
      <a:hlink>
        <a:srgbClr val="00A8D6"/>
      </a:hlink>
      <a:folHlink>
        <a:srgbClr val="58A3B9"/>
      </a:folHlink>
    </a:clrScheme>
    <a:fontScheme name="Trek">
      <a:majorFont>
        <a:latin typeface="Franklin Gothic Medium"/>
        <a:ea typeface=""/>
        <a:cs typeface=""/>
        <a:font script="Jpan" typeface="ヒラギノ角ゴ Pro W6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Franklin Gothic Book"/>
        <a:ea typeface=""/>
        <a:cs typeface=""/>
        <a:font script="Jpan" typeface="ＭＳ Ｐゴシック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Technic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</a:schemeClr>
            </a:gs>
            <a:gs pos="68000">
              <a:schemeClr val="phClr">
                <a:tint val="77000"/>
              </a:schemeClr>
            </a:gs>
            <a:gs pos="81000">
              <a:schemeClr val="phClr">
                <a:tint val="79000"/>
              </a:schemeClr>
            </a:gs>
            <a:gs pos="86000">
              <a:schemeClr val="phClr">
                <a:tint val="73000"/>
              </a:schemeClr>
            </a:gs>
            <a:gs pos="100000">
              <a:schemeClr val="phClr">
                <a:tint val="3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3000"/>
                <a:satMod val="150000"/>
              </a:schemeClr>
            </a:gs>
            <a:gs pos="25000">
              <a:schemeClr val="phClr">
                <a:tint val="96000"/>
                <a:shade val="80000"/>
                <a:satMod val="105000"/>
              </a:schemeClr>
            </a:gs>
            <a:gs pos="38000">
              <a:schemeClr val="phClr">
                <a:tint val="96000"/>
                <a:shade val="59000"/>
                <a:satMod val="120000"/>
              </a:schemeClr>
            </a:gs>
            <a:gs pos="55000">
              <a:schemeClr val="phClr">
                <a:shade val="57000"/>
                <a:satMod val="120000"/>
              </a:schemeClr>
            </a:gs>
            <a:gs pos="80000">
              <a:schemeClr val="phClr">
                <a:shade val="56000"/>
                <a:satMod val="145000"/>
              </a:schemeClr>
            </a:gs>
            <a:gs pos="88000">
              <a:schemeClr val="phClr">
                <a:shade val="63000"/>
                <a:satMod val="160000"/>
              </a:schemeClr>
            </a:gs>
            <a:gs pos="100000">
              <a:schemeClr val="phClr">
                <a:tint val="99555"/>
                <a:satMod val="155000"/>
              </a:schemeClr>
            </a:gs>
          </a:gsLst>
          <a:lin ang="5400000" scaled="1"/>
        </a:gradFill>
      </a:fillStyleLst>
      <a:lnStyleLst>
        <a:ln w="9525" cap="flat" cmpd="sng" algn="ctr">
          <a:solidFill>
            <a:schemeClr val="phClr">
              <a:shade val="60000"/>
              <a:satMod val="30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</a:effectStyle>
        <a:effectStyle>
          <a:effectLst>
            <a:glow rad="700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</a:effectStyle>
        <a:effectStyle>
          <a:effectLst>
            <a:glow rad="762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  <a:scene3d>
            <a:camera prst="orthographicFront" fov="0">
              <a:rot lat="0" lon="0" rev="0"/>
            </a:camera>
            <a:lightRig rig="harsh" dir="t">
              <a:rot lat="6000000" lon="6000000" rev="0"/>
            </a:lightRig>
          </a:scene3d>
          <a:sp3d contourW="10000" prstMaterial="metal">
            <a:bevelT w="20000" h="9000" prst="softRound"/>
            <a:contourClr>
              <a:schemeClr val="phClr">
                <a:shade val="30000"/>
                <a:satMod val="2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50000"/>
              </a:schemeClr>
            </a:gs>
            <a:gs pos="30000">
              <a:schemeClr val="phClr">
                <a:shade val="60000"/>
                <a:satMod val="150000"/>
              </a:schemeClr>
            </a:gs>
            <a:gs pos="100000">
              <a:schemeClr val="phClr">
                <a:tint val="83000"/>
                <a:satMod val="200000"/>
              </a:schemeClr>
            </a:gs>
          </a:gsLst>
          <a:lin ang="13000000" scaled="0"/>
        </a:gradFill>
        <a:gradFill rotWithShape="1">
          <a:gsLst>
            <a:gs pos="0">
              <a:schemeClr val="phClr">
                <a:tint val="78000"/>
                <a:satMod val="220000"/>
              </a:schemeClr>
            </a:gs>
            <a:gs pos="100000">
              <a:schemeClr val="phClr">
                <a:shade val="35000"/>
                <a:satMod val="155000"/>
              </a:schemeClr>
            </a:gs>
          </a:gsLst>
          <a:path path="circle">
            <a:fillToRect l="60000" t="50000" r="4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Tech Theme (wide screen)</Template>
  <TotalTime>4965</TotalTime>
  <Words>1747</Words>
  <Application>Microsoft Macintosh PowerPoint</Application>
  <PresentationFormat>On-screen Show (16:9)</PresentationFormat>
  <Paragraphs>191</Paragraphs>
  <Slides>20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32" baseType="lpstr">
      <vt:lpstr>Raleway</vt:lpstr>
      <vt:lpstr>Arial</vt:lpstr>
      <vt:lpstr>Avenir Next</vt:lpstr>
      <vt:lpstr>Avenir Next Medium</vt:lpstr>
      <vt:lpstr>Calibri</vt:lpstr>
      <vt:lpstr>Courier</vt:lpstr>
      <vt:lpstr>Courier New</vt:lpstr>
      <vt:lpstr>DIN Condensed</vt:lpstr>
      <vt:lpstr>Franklin Gothic Book</vt:lpstr>
      <vt:lpstr>Franklin Gothic Medium</vt:lpstr>
      <vt:lpstr>Wingdings 2</vt:lpstr>
      <vt:lpstr>Technic</vt:lpstr>
      <vt:lpstr>LSST software stack and deployment on other architectures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LSST software stack and deployment on other architectures</dc:title>
  <dc:subject/>
  <dc:creator>Microsoft Office User</dc:creator>
  <cp:keywords/>
  <dc:description/>
  <cp:lastModifiedBy>Microsoft Office User</cp:lastModifiedBy>
  <cp:revision>122</cp:revision>
  <dcterms:created xsi:type="dcterms:W3CDTF">2018-03-11T22:51:31Z</dcterms:created>
  <dcterms:modified xsi:type="dcterms:W3CDTF">2018-06-12T16:33:34Z</dcterms:modified>
  <cp:category/>
</cp:coreProperties>
</file>